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7" r:id="rId2"/>
    <p:sldId id="258" r:id="rId3"/>
    <p:sldId id="362" r:id="rId4"/>
    <p:sldId id="360" r:id="rId5"/>
    <p:sldId id="361" r:id="rId6"/>
    <p:sldId id="259" r:id="rId7"/>
    <p:sldId id="261" r:id="rId8"/>
    <p:sldId id="262" r:id="rId9"/>
    <p:sldId id="264" r:id="rId10"/>
    <p:sldId id="267" r:id="rId11"/>
    <p:sldId id="268" r:id="rId12"/>
    <p:sldId id="269" r:id="rId13"/>
    <p:sldId id="270" r:id="rId14"/>
    <p:sldId id="271" r:id="rId15"/>
    <p:sldId id="363" r:id="rId16"/>
    <p:sldId id="272" r:id="rId17"/>
    <p:sldId id="364" r:id="rId18"/>
    <p:sldId id="273" r:id="rId19"/>
    <p:sldId id="365" r:id="rId20"/>
    <p:sldId id="276" r:id="rId21"/>
    <p:sldId id="366" r:id="rId22"/>
    <p:sldId id="277" r:id="rId23"/>
    <p:sldId id="369" r:id="rId24"/>
    <p:sldId id="331" r:id="rId25"/>
    <p:sldId id="367" r:id="rId26"/>
    <p:sldId id="290" r:id="rId27"/>
    <p:sldId id="368" r:id="rId28"/>
    <p:sldId id="291" r:id="rId29"/>
    <p:sldId id="370" r:id="rId30"/>
    <p:sldId id="371" r:id="rId31"/>
    <p:sldId id="372" r:id="rId32"/>
    <p:sldId id="279" r:id="rId33"/>
    <p:sldId id="344" r:id="rId34"/>
    <p:sldId id="280" r:id="rId35"/>
    <p:sldId id="281" r:id="rId36"/>
    <p:sldId id="282" r:id="rId37"/>
    <p:sldId id="283" r:id="rId38"/>
    <p:sldId id="284" r:id="rId39"/>
    <p:sldId id="285" r:id="rId40"/>
    <p:sldId id="292" r:id="rId41"/>
    <p:sldId id="286" r:id="rId42"/>
    <p:sldId id="294" r:id="rId43"/>
    <p:sldId id="311" r:id="rId44"/>
    <p:sldId id="312" r:id="rId45"/>
    <p:sldId id="317" r:id="rId46"/>
    <p:sldId id="318" r:id="rId47"/>
    <p:sldId id="320" r:id="rId48"/>
    <p:sldId id="322" r:id="rId49"/>
    <p:sldId id="323" r:id="rId50"/>
    <p:sldId id="332" r:id="rId51"/>
    <p:sldId id="333" r:id="rId52"/>
    <p:sldId id="338" r:id="rId53"/>
    <p:sldId id="337" r:id="rId54"/>
    <p:sldId id="350" r:id="rId55"/>
    <p:sldId id="351" r:id="rId56"/>
    <p:sldId id="352" r:id="rId57"/>
    <p:sldId id="339" r:id="rId58"/>
    <p:sldId id="341" r:id="rId59"/>
    <p:sldId id="353" r:id="rId60"/>
    <p:sldId id="354" r:id="rId61"/>
    <p:sldId id="296" r:id="rId62"/>
    <p:sldId id="355" r:id="rId63"/>
    <p:sldId id="356" r:id="rId64"/>
    <p:sldId id="357" r:id="rId65"/>
    <p:sldId id="358" r:id="rId66"/>
    <p:sldId id="359" r:id="rId67"/>
    <p:sldId id="345" r:id="rId68"/>
    <p:sldId id="346" r:id="rId69"/>
    <p:sldId id="335" r:id="rId70"/>
    <p:sldId id="287" r:id="rId71"/>
    <p:sldId id="293" r:id="rId72"/>
    <p:sldId id="347" r:id="rId73"/>
    <p:sldId id="288"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90"/>
    <p:restoredTop sz="94836"/>
  </p:normalViewPr>
  <p:slideViewPr>
    <p:cSldViewPr snapToObjects="1" showGuides="1">
      <p:cViewPr varScale="1">
        <p:scale>
          <a:sx n="83" d="100"/>
          <a:sy n="83" d="100"/>
        </p:scale>
        <p:origin x="192" y="336"/>
      </p:cViewPr>
      <p:guideLst>
        <p:guide orient="horz" pos="4128"/>
        <p:guide pos="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E4B54-2FE1-924E-ACB4-D8CB0F90B02E}" type="datetimeFigureOut">
              <a:rPr lang="en-US" smtClean="0"/>
              <a:t>12/18/19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6C9C7-0365-3949-887C-DCC3FB87CC7A}" type="slidenum">
              <a:rPr lang="en-US" smtClean="0"/>
              <a:t>‹#›</a:t>
            </a:fld>
            <a:endParaRPr lang="en-US"/>
          </a:p>
        </p:txBody>
      </p:sp>
    </p:spTree>
    <p:extLst>
      <p:ext uri="{BB962C8B-B14F-4D97-AF65-F5344CB8AC3E}">
        <p14:creationId xmlns:p14="http://schemas.microsoft.com/office/powerpoint/2010/main" val="299614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AD0FE-4D10-E34D-8442-3C2917292A15}" type="slidenum">
              <a:rPr lang="en-US" smtClean="0"/>
              <a:pPr/>
              <a:t>1</a:t>
            </a:fld>
            <a:endParaRPr lang="en-US" dirty="0"/>
          </a:p>
        </p:txBody>
      </p:sp>
    </p:spTree>
    <p:extLst>
      <p:ext uri="{BB962C8B-B14F-4D97-AF65-F5344CB8AC3E}">
        <p14:creationId xmlns:p14="http://schemas.microsoft.com/office/powerpoint/2010/main" val="169366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B42EEC-B3E7-1A44-957C-68213098A9CE}"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273648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5130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72693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42EEC-B3E7-1A44-957C-68213098A9CE}"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59409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B42EEC-B3E7-1A44-957C-68213098A9CE}" type="datetimeFigureOut">
              <a:rPr lang="en-US" smtClean="0"/>
              <a:t>12/18/19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323937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B42EEC-B3E7-1A44-957C-68213098A9CE}"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278903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B42EEC-B3E7-1A44-957C-68213098A9CE}" type="datetimeFigureOut">
              <a:rPr lang="en-US" smtClean="0"/>
              <a:t>12/18/19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74902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B42EEC-B3E7-1A44-957C-68213098A9CE}" type="datetimeFigureOut">
              <a:rPr lang="en-US" smtClean="0"/>
              <a:t>12/18/19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393074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42EEC-B3E7-1A44-957C-68213098A9CE}" type="datetimeFigureOut">
              <a:rPr lang="en-US" smtClean="0"/>
              <a:t>12/18/19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56216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B42EEC-B3E7-1A44-957C-68213098A9CE}"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42896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B42EEC-B3E7-1A44-957C-68213098A9CE}" type="datetimeFigureOut">
              <a:rPr lang="en-US" smtClean="0"/>
              <a:t>12/18/19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31F2A-F5F5-824E-AE61-20D4D000AC7D}" type="slidenum">
              <a:rPr lang="en-US" smtClean="0"/>
              <a:t>‹#›</a:t>
            </a:fld>
            <a:endParaRPr lang="en-US"/>
          </a:p>
        </p:txBody>
      </p:sp>
    </p:spTree>
    <p:extLst>
      <p:ext uri="{BB962C8B-B14F-4D97-AF65-F5344CB8AC3E}">
        <p14:creationId xmlns:p14="http://schemas.microsoft.com/office/powerpoint/2010/main" val="150806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42EEC-B3E7-1A44-957C-68213098A9CE}" type="datetimeFigureOut">
              <a:rPr lang="en-US" smtClean="0"/>
              <a:t>12/18/19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31F2A-F5F5-824E-AE61-20D4D000AC7D}" type="slidenum">
              <a:rPr lang="en-US" smtClean="0"/>
              <a:t>‹#›</a:t>
            </a:fld>
            <a:endParaRPr lang="en-US"/>
          </a:p>
        </p:txBody>
      </p:sp>
    </p:spTree>
    <p:extLst>
      <p:ext uri="{BB962C8B-B14F-4D97-AF65-F5344CB8AC3E}">
        <p14:creationId xmlns:p14="http://schemas.microsoft.com/office/powerpoint/2010/main" val="252812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ecure4.olemiss.edu/umpolicyopen/index.jsp"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ocurement.olemiss.edu/purchasin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rocurement.olemiss.edu/trave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forms/biosketch.htm" TargetMode="External"/><Relationship Id="rId2" Type="http://schemas.openxmlformats.org/officeDocument/2006/relationships/hyperlink" Target="https://www.nsf.gov/pubs/policydocs/pappg19_1/pappg_2.jsp#IIC2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olemiss.infoready4.co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gsc.olemiss.edu/research-grants/" TargetMode="External"/><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news.olemiss.edu/graduate-students-receive-grants-research-efforts/" TargetMode="External"/><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www.research.olemiss.edu/presentations" TargetMode="External"/><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972" y="2464240"/>
            <a:ext cx="7611071" cy="1200328"/>
          </a:xfrm>
          <a:prstGeom prst="rect">
            <a:avLst/>
          </a:prstGeom>
        </p:spPr>
        <p:txBody>
          <a:bodyPr wrap="square">
            <a:spAutoFit/>
          </a:bodyPr>
          <a:lstStyle/>
          <a:p>
            <a:endParaRPr lang="en-US" sz="2400" dirty="0"/>
          </a:p>
          <a:p>
            <a:endParaRPr lang="en-US" sz="2400" dirty="0"/>
          </a:p>
          <a:p>
            <a:endParaRPr lang="en-US" sz="2400" dirty="0"/>
          </a:p>
        </p:txBody>
      </p:sp>
      <p:cxnSp>
        <p:nvCxnSpPr>
          <p:cNvPr id="6" name="Straight Connector 5"/>
          <p:cNvCxnSpPr/>
          <p:nvPr/>
        </p:nvCxnSpPr>
        <p:spPr>
          <a:xfrm>
            <a:off x="1001310" y="3048000"/>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827970" y="2223476"/>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2800" b="0" dirty="0"/>
              <a:t>Graduate Student Council Research Grants</a:t>
            </a:r>
          </a:p>
        </p:txBody>
      </p:sp>
      <p:sp>
        <p:nvSpPr>
          <p:cNvPr id="7" name="Title 1"/>
          <p:cNvSpPr txBox="1">
            <a:spLocks/>
          </p:cNvSpPr>
          <p:nvPr/>
        </p:nvSpPr>
        <p:spPr>
          <a:xfrm>
            <a:off x="827972" y="4103076"/>
            <a:ext cx="7896929" cy="824524"/>
          </a:xfrm>
          <a:prstGeom prst="rect">
            <a:avLst/>
          </a:prstGeom>
          <a:noFill/>
          <a:ln>
            <a:noFill/>
          </a:ln>
          <a:effectLst/>
        </p:spPr>
        <p:txBody>
          <a:bodyPr vert="horz" lIns="91440" tIns="45720" rIns="91440" bIns="45720" rtlCol="0" anchor="b" anchorCtr="0">
            <a:noAutofit/>
          </a:bodyPr>
          <a:lstStyle>
            <a:lvl1pPr algn="ctr" defTabSz="914400" rtl="0" eaLnBrk="1" latinLnBrk="0" hangingPunct="1">
              <a:spcBef>
                <a:spcPct val="0"/>
              </a:spcBef>
              <a:buNone/>
              <a:defRPr sz="5600" b="1" kern="1200" cap="none" spc="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mj-lt"/>
                <a:ea typeface="+mj-ea"/>
                <a:cs typeface="+mj-cs"/>
              </a:defRPr>
            </a:lvl1pPr>
          </a:lstStyle>
          <a:p>
            <a:r>
              <a:rPr lang="en-US" sz="1800" b="0" dirty="0">
                <a:solidFill>
                  <a:schemeClr val="bg2">
                    <a:lumMod val="25000"/>
                  </a:schemeClr>
                </a:solidFill>
              </a:rPr>
              <a:t>Jason Hale</a:t>
            </a:r>
          </a:p>
          <a:p>
            <a:r>
              <a:rPr lang="en-US" sz="1800" b="0" dirty="0">
                <a:solidFill>
                  <a:schemeClr val="bg2">
                    <a:lumMod val="25000"/>
                  </a:schemeClr>
                </a:solidFill>
              </a:rPr>
              <a:t>December, 2019</a:t>
            </a:r>
          </a:p>
        </p:txBody>
      </p:sp>
    </p:spTree>
    <p:extLst>
      <p:ext uri="{BB962C8B-B14F-4D97-AF65-F5344CB8AC3E}">
        <p14:creationId xmlns:p14="http://schemas.microsoft.com/office/powerpoint/2010/main" val="327964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7546007" cy="588399"/>
          </a:xfrm>
        </p:spPr>
        <p:txBody>
          <a:bodyPr anchor="t">
            <a:normAutofit/>
          </a:bodyPr>
          <a:lstStyle/>
          <a:p>
            <a:pPr algn="l"/>
            <a:r>
              <a:rPr lang="en-US" sz="2800" b="0" dirty="0"/>
              <a:t>Funding Eligibility: Most Restrictive Rule Applies</a:t>
            </a:r>
          </a:p>
        </p:txBody>
      </p:sp>
      <p:sp>
        <p:nvSpPr>
          <p:cNvPr id="4" name="Rectangle 3"/>
          <p:cNvSpPr/>
          <p:nvPr/>
        </p:nvSpPr>
        <p:spPr>
          <a:xfrm>
            <a:off x="827972" y="1398638"/>
            <a:ext cx="7879148" cy="7478970"/>
          </a:xfrm>
          <a:prstGeom prst="rect">
            <a:avLst/>
          </a:prstGeom>
        </p:spPr>
        <p:txBody>
          <a:bodyPr wrap="square">
            <a:spAutoFit/>
          </a:bodyPr>
          <a:lstStyle/>
          <a:p>
            <a:pPr marL="342900" indent="-342900">
              <a:lnSpc>
                <a:spcPct val="150000"/>
              </a:lnSpc>
              <a:buFont typeface="Arial"/>
              <a:buChar char="•"/>
            </a:pPr>
            <a:r>
              <a:rPr lang="en-US" sz="2400" dirty="0"/>
              <a:t>All university policies are in place</a:t>
            </a:r>
          </a:p>
          <a:p>
            <a:pPr marL="342900" indent="-342900">
              <a:lnSpc>
                <a:spcPct val="150000"/>
              </a:lnSpc>
              <a:buFont typeface="Arial"/>
              <a:buChar char="•"/>
            </a:pPr>
            <a:r>
              <a:rPr lang="en-US" sz="2400" dirty="0"/>
              <a:t>If a proposed activity or expense is eligible under the GSC guidelines, but ineligible per University policy, then University Policy prevails</a:t>
            </a:r>
          </a:p>
          <a:p>
            <a:pPr marL="342900" indent="-342900">
              <a:lnSpc>
                <a:spcPct val="150000"/>
              </a:lnSpc>
              <a:buFont typeface="Arial"/>
              <a:buChar char="•"/>
            </a:pPr>
            <a:r>
              <a:rPr lang="en-US" sz="2400" dirty="0"/>
              <a:t>If a proposed activity or expense is not prohibited by University policy, but is prohibited by GSC guidelines, then GSC guidelines prevail. </a:t>
            </a:r>
          </a:p>
          <a:p>
            <a:pPr marL="342900" indent="-342900">
              <a:lnSpc>
                <a:spcPct val="150000"/>
              </a:lnSpc>
              <a:buFont typeface="Arial"/>
              <a:buChar char="•"/>
            </a:pPr>
            <a:r>
              <a:rPr lang="en-US" sz="2400" dirty="0"/>
              <a:t>In short, </a:t>
            </a:r>
            <a:r>
              <a:rPr lang="en-US" sz="2400" b="1" dirty="0"/>
              <a:t>the most restrictive policy or guideline </a:t>
            </a:r>
            <a:r>
              <a:rPr lang="en-US" sz="2400" dirty="0"/>
              <a:t>applies</a:t>
            </a:r>
          </a:p>
          <a:p>
            <a:pPr>
              <a:lnSpc>
                <a:spcPct val="150000"/>
              </a:lnSpc>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49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University Policies</a:t>
            </a:r>
          </a:p>
        </p:txBody>
      </p:sp>
      <p:sp>
        <p:nvSpPr>
          <p:cNvPr id="4" name="Rectangle 3"/>
          <p:cNvSpPr/>
          <p:nvPr/>
        </p:nvSpPr>
        <p:spPr>
          <a:xfrm>
            <a:off x="827972" y="1398638"/>
            <a:ext cx="7879148" cy="615553"/>
          </a:xfrm>
          <a:prstGeom prst="rect">
            <a:avLst/>
          </a:prstGeom>
        </p:spPr>
        <p:txBody>
          <a:bodyPr wrap="square">
            <a:spAutoFit/>
          </a:bodyPr>
          <a:lstStyle/>
          <a:p>
            <a:pPr>
              <a:lnSpc>
                <a:spcPct val="150000"/>
              </a:lnSpc>
            </a:pPr>
            <a:r>
              <a:rPr lang="en-US" sz="2400" dirty="0">
                <a:hlinkClick r:id="rId2"/>
              </a:rPr>
              <a:t>https://secure4.olemiss.edu/umpolicyopen/index.jsp</a:t>
            </a: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0" y="2327564"/>
            <a:ext cx="9144000" cy="4145130"/>
          </a:xfrm>
          <a:prstGeom prst="rect">
            <a:avLst/>
          </a:prstGeom>
        </p:spPr>
      </p:pic>
    </p:spTree>
    <p:extLst>
      <p:ext uri="{BB962C8B-B14F-4D97-AF65-F5344CB8AC3E}">
        <p14:creationId xmlns:p14="http://schemas.microsoft.com/office/powerpoint/2010/main" val="291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Procurement</a:t>
            </a:r>
          </a:p>
        </p:txBody>
      </p:sp>
      <p:sp>
        <p:nvSpPr>
          <p:cNvPr id="4" name="Rectangle 3"/>
          <p:cNvSpPr/>
          <p:nvPr/>
        </p:nvSpPr>
        <p:spPr>
          <a:xfrm>
            <a:off x="827972" y="1398638"/>
            <a:ext cx="7879148" cy="615553"/>
          </a:xfrm>
          <a:prstGeom prst="rect">
            <a:avLst/>
          </a:prstGeom>
        </p:spPr>
        <p:txBody>
          <a:bodyPr wrap="square">
            <a:spAutoFit/>
          </a:bodyPr>
          <a:lstStyle/>
          <a:p>
            <a:pPr>
              <a:lnSpc>
                <a:spcPct val="150000"/>
              </a:lnSpc>
            </a:pPr>
            <a:r>
              <a:rPr lang="en-US" sz="2400" dirty="0">
                <a:hlinkClick r:id="rId2"/>
              </a:rPr>
              <a:t>http://procurement.olemiss.edu/purchasing/</a:t>
            </a:r>
            <a:r>
              <a:rPr lang="en-US" sz="2400" dirty="0"/>
              <a:t>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61636" y="2286001"/>
            <a:ext cx="9144000" cy="4040122"/>
          </a:xfrm>
          <a:prstGeom prst="rect">
            <a:avLst/>
          </a:prstGeom>
        </p:spPr>
      </p:pic>
    </p:spTree>
    <p:extLst>
      <p:ext uri="{BB962C8B-B14F-4D97-AF65-F5344CB8AC3E}">
        <p14:creationId xmlns:p14="http://schemas.microsoft.com/office/powerpoint/2010/main" val="4735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Travel</a:t>
            </a:r>
          </a:p>
        </p:txBody>
      </p:sp>
      <p:sp>
        <p:nvSpPr>
          <p:cNvPr id="4" name="Rectangle 3"/>
          <p:cNvSpPr/>
          <p:nvPr/>
        </p:nvSpPr>
        <p:spPr>
          <a:xfrm>
            <a:off x="827972" y="1398638"/>
            <a:ext cx="7879148" cy="1723549"/>
          </a:xfrm>
          <a:prstGeom prst="rect">
            <a:avLst/>
          </a:prstGeom>
        </p:spPr>
        <p:txBody>
          <a:bodyPr wrap="square">
            <a:spAutoFit/>
          </a:bodyPr>
          <a:lstStyle/>
          <a:p>
            <a:pPr>
              <a:lnSpc>
                <a:spcPct val="150000"/>
              </a:lnSpc>
            </a:pPr>
            <a:r>
              <a:rPr lang="en-US" sz="2400" dirty="0">
                <a:hlinkClick r:id="rId2"/>
              </a:rPr>
              <a:t>http://procurement.olemiss.edu/travel/</a:t>
            </a:r>
            <a:endParaRPr lang="en-US" sz="2400" dirty="0"/>
          </a:p>
          <a:p>
            <a:pPr>
              <a:lnSpc>
                <a:spcPct val="150000"/>
              </a:lnSpc>
            </a:pPr>
            <a:r>
              <a:rPr lang="en-US" sz="2400" dirty="0"/>
              <a:t>Travel authorizations required 5+ days before travel</a:t>
            </a:r>
            <a:br>
              <a:rPr lang="en-US" sz="2400" dirty="0"/>
            </a:br>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404091" y="2639292"/>
            <a:ext cx="9144000" cy="4407703"/>
          </a:xfrm>
          <a:prstGeom prst="rect">
            <a:avLst/>
          </a:prstGeom>
        </p:spPr>
      </p:pic>
    </p:spTree>
    <p:extLst>
      <p:ext uri="{BB962C8B-B14F-4D97-AF65-F5344CB8AC3E}">
        <p14:creationId xmlns:p14="http://schemas.microsoft.com/office/powerpoint/2010/main" val="396311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General Rules</a:t>
            </a:r>
          </a:p>
        </p:txBody>
      </p:sp>
      <p:sp>
        <p:nvSpPr>
          <p:cNvPr id="4" name="Rectangle 3"/>
          <p:cNvSpPr/>
          <p:nvPr/>
        </p:nvSpPr>
        <p:spPr>
          <a:xfrm>
            <a:off x="827972" y="1398638"/>
            <a:ext cx="7879148" cy="4708981"/>
          </a:xfrm>
          <a:prstGeom prst="rect">
            <a:avLst/>
          </a:prstGeom>
        </p:spPr>
        <p:txBody>
          <a:bodyPr wrap="square">
            <a:spAutoFit/>
          </a:bodyPr>
          <a:lstStyle/>
          <a:p>
            <a:pPr marL="342900" indent="-342900">
              <a:lnSpc>
                <a:spcPct val="150000"/>
              </a:lnSpc>
              <a:buFont typeface="Arial"/>
              <a:buChar char="•"/>
            </a:pPr>
            <a:r>
              <a:rPr lang="en-US" sz="2400" dirty="0"/>
              <a:t>Incomplete applications will NOT be considered.</a:t>
            </a:r>
          </a:p>
          <a:p>
            <a:pPr marL="342900" indent="-342900">
              <a:lnSpc>
                <a:spcPct val="150000"/>
              </a:lnSpc>
              <a:buFont typeface="Arial"/>
              <a:buChar char="•"/>
            </a:pPr>
            <a:r>
              <a:rPr lang="en-US" sz="2400" dirty="0"/>
              <a:t>Late applications will NOT be considered.</a:t>
            </a:r>
          </a:p>
          <a:p>
            <a:pPr marL="342900" indent="-342900">
              <a:lnSpc>
                <a:spcPct val="150000"/>
              </a:lnSpc>
              <a:buFont typeface="Arial"/>
              <a:buChar char="•"/>
            </a:pPr>
            <a:r>
              <a:rPr lang="en-US" sz="2400" dirty="0"/>
              <a:t>Plagiarized proposals will not be considered.</a:t>
            </a:r>
          </a:p>
          <a:p>
            <a:pPr marL="342900" indent="-342900">
              <a:lnSpc>
                <a:spcPct val="150000"/>
              </a:lnSpc>
              <a:buFont typeface="Arial"/>
              <a:buChar char="•"/>
            </a:pPr>
            <a:r>
              <a:rPr lang="en-US" sz="2400" dirty="0"/>
              <a:t>Noncompliant proposals will not be considered. </a:t>
            </a:r>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56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410200" y="5334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29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Summary – 1 page</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324535"/>
          </a:xfrm>
          <a:prstGeom prst="rect">
            <a:avLst/>
          </a:prstGeom>
        </p:spPr>
        <p:txBody>
          <a:bodyPr wrap="square">
            <a:spAutoFit/>
          </a:bodyPr>
          <a:lstStyle/>
          <a:p>
            <a:r>
              <a:rPr lang="en-US" sz="2000" dirty="0"/>
              <a:t>The summary should consist of three clearly labeled sections: </a:t>
            </a:r>
            <a:br>
              <a:rPr lang="en-US" sz="2000" dirty="0"/>
            </a:br>
            <a:endParaRPr lang="en-US" sz="2000" dirty="0"/>
          </a:p>
          <a:p>
            <a:pPr marL="342900" indent="-342900">
              <a:buAutoNum type="arabicParenR"/>
            </a:pPr>
            <a:r>
              <a:rPr lang="en-US" sz="2000" b="1" dirty="0"/>
              <a:t>Overview</a:t>
            </a:r>
            <a:r>
              <a:rPr lang="en-US" sz="2000" dirty="0"/>
              <a:t> (1-4 sentences summarizing summarizing who you are, including graduate program and your standing and year in the program, and what you are going to do in your GSC project)</a:t>
            </a:r>
          </a:p>
          <a:p>
            <a:pPr marL="342900" indent="-342900">
              <a:buAutoNum type="arabicParenR"/>
            </a:pPr>
            <a:r>
              <a:rPr lang="en-US" sz="2000" b="1" dirty="0"/>
              <a:t>Intellectual Merit</a:t>
            </a:r>
            <a:r>
              <a:rPr lang="en-US" sz="2000" dirty="0"/>
              <a:t> (summarizing why this work is important to the field itself, and any methods to be used), and</a:t>
            </a:r>
          </a:p>
          <a:p>
            <a:pPr marL="342900" indent="-342900">
              <a:buAutoNum type="arabicParenR"/>
            </a:pPr>
            <a:r>
              <a:rPr lang="en-US" sz="2000" b="1" dirty="0"/>
              <a:t>External Opportunity </a:t>
            </a:r>
            <a:r>
              <a:rPr lang="en-US" sz="2000" dirty="0"/>
              <a:t>(summarizing the external opportunity that you will apply to, including sponsor name, program name, and application due date, and how it will benefit your academic career)</a:t>
            </a:r>
          </a:p>
          <a:p>
            <a:pPr marL="342900" indent="-342900">
              <a:buAutoNum type="arabicParenR"/>
            </a:pPr>
            <a:endParaRPr lang="en-US" sz="2000" dirty="0"/>
          </a:p>
          <a:p>
            <a:r>
              <a:rPr lang="en-US" sz="2000" dirty="0"/>
              <a:t>Remember, reviewers may have generally relevant knowledge, but will rarely be experts in your particular field. Write in a way that is understandable to those in other disciplines, define terms where necessary, explain issues clearly, and proofread carefully.</a:t>
            </a:r>
          </a:p>
          <a:p>
            <a:endParaRPr lang="en-US" sz="2000" dirty="0"/>
          </a:p>
          <a:p>
            <a:r>
              <a:rPr lang="en-US" sz="2000" dirty="0"/>
              <a:t>Summary of funded awards will be posted on GSC Web page.</a:t>
            </a:r>
          </a:p>
        </p:txBody>
      </p:sp>
    </p:spTree>
    <p:extLst>
      <p:ext uri="{BB962C8B-B14F-4D97-AF65-F5344CB8AC3E}">
        <p14:creationId xmlns:p14="http://schemas.microsoft.com/office/powerpoint/2010/main" val="27887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334000" y="11430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579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fontScale="90000"/>
          </a:bodyPr>
          <a:lstStyle/>
          <a:p>
            <a:pPr algn="l"/>
            <a:r>
              <a:rPr lang="en-US" sz="2800" b="0" dirty="0"/>
              <a:t>Application: GSC Project Research Strategy</a:t>
            </a:r>
            <a:br>
              <a:rPr lang="en-US" sz="2800" b="0" dirty="0"/>
            </a:br>
            <a:r>
              <a:rPr lang="en-US" sz="2800" b="0" dirty="0"/>
              <a:t> (4 pages max)</a:t>
            </a:r>
          </a:p>
        </p:txBody>
      </p:sp>
      <p:sp>
        <p:nvSpPr>
          <p:cNvPr id="4" name="Rectangle 3"/>
          <p:cNvSpPr/>
          <p:nvPr/>
        </p:nvSpPr>
        <p:spPr>
          <a:xfrm>
            <a:off x="827972" y="1398638"/>
            <a:ext cx="7879148" cy="7109639"/>
          </a:xfrm>
          <a:prstGeom prst="rect">
            <a:avLst/>
          </a:prstGeom>
        </p:spPr>
        <p:txBody>
          <a:bodyPr wrap="square">
            <a:spAutoFit/>
          </a:bodyPr>
          <a:lstStyle/>
          <a:p>
            <a:r>
              <a:rPr lang="en-US" sz="2400" dirty="0"/>
              <a:t>Describe the research project. You may wish to include such information as: the </a:t>
            </a:r>
            <a:r>
              <a:rPr lang="en-US" sz="2400" u="sng" dirty="0"/>
              <a:t>overall goal </a:t>
            </a:r>
            <a:r>
              <a:rPr lang="en-US" sz="2400" dirty="0"/>
              <a:t>of the larger work, the one to three </a:t>
            </a:r>
            <a:r>
              <a:rPr lang="en-US" sz="2400" u="sng" dirty="0"/>
              <a:t>specific objectives or aims </a:t>
            </a:r>
            <a:r>
              <a:rPr lang="en-US" sz="2400" dirty="0"/>
              <a:t>for this project, the </a:t>
            </a:r>
            <a:r>
              <a:rPr lang="en-US" sz="2400" u="sng" dirty="0"/>
              <a:t>methodolog</a:t>
            </a:r>
            <a:r>
              <a:rPr lang="en-US" sz="2400" dirty="0"/>
              <a:t>y to be employed, any </a:t>
            </a:r>
            <a:r>
              <a:rPr lang="en-US" sz="2400" u="sng" dirty="0"/>
              <a:t>activities</a:t>
            </a:r>
            <a:r>
              <a:rPr lang="en-US" sz="2400" dirty="0"/>
              <a:t> to be undertaken, the </a:t>
            </a:r>
            <a:r>
              <a:rPr lang="en-US" sz="2400" u="sng" dirty="0"/>
              <a:t>significance and relevance </a:t>
            </a:r>
            <a:r>
              <a:rPr lang="en-US" sz="2400" dirty="0"/>
              <a:t>to the field and to your academic career, the </a:t>
            </a:r>
            <a:r>
              <a:rPr lang="en-US" sz="2400" u="sng" dirty="0"/>
              <a:t>novelty</a:t>
            </a:r>
            <a:r>
              <a:rPr lang="en-US" sz="2400" dirty="0"/>
              <a:t> of the approach, </a:t>
            </a:r>
            <a:r>
              <a:rPr lang="en-US" sz="2400" u="sng" dirty="0"/>
              <a:t>the plan for dissemination </a:t>
            </a:r>
            <a:r>
              <a:rPr lang="en-US" sz="2400" dirty="0"/>
              <a:t>of results, </a:t>
            </a:r>
            <a:r>
              <a:rPr lang="en-US" sz="2400" u="sng" dirty="0"/>
              <a:t>risks</a:t>
            </a:r>
            <a:r>
              <a:rPr lang="en-US" sz="2400" dirty="0"/>
              <a:t> and mitigation strategies, and/or any anticipated </a:t>
            </a:r>
            <a:r>
              <a:rPr lang="en-US" sz="2400" u="sng" dirty="0"/>
              <a:t>broader impact</a:t>
            </a:r>
            <a:r>
              <a:rPr lang="en-US" sz="2400" dirty="0"/>
              <a:t> to society or UM. </a:t>
            </a:r>
          </a:p>
          <a:p>
            <a:endParaRPr lang="en-US" sz="2400" dirty="0"/>
          </a:p>
          <a:p>
            <a:r>
              <a:rPr lang="en-US" sz="2400" dirty="0"/>
              <a:t>Briefly list any relevant </a:t>
            </a:r>
            <a:r>
              <a:rPr lang="en-US" sz="2400" u="sng" dirty="0"/>
              <a:t>facilities</a:t>
            </a:r>
            <a:r>
              <a:rPr lang="en-US" sz="2400" dirty="0"/>
              <a:t>, </a:t>
            </a:r>
            <a:r>
              <a:rPr lang="en-US" sz="2400" u="sng" dirty="0"/>
              <a:t>equipment</a:t>
            </a:r>
            <a:r>
              <a:rPr lang="en-US" sz="2400" dirty="0"/>
              <a:t> or other </a:t>
            </a:r>
            <a:r>
              <a:rPr lang="en-US" sz="2400" u="sng" dirty="0"/>
              <a:t>resources</a:t>
            </a:r>
            <a:r>
              <a:rPr lang="en-US" sz="2400" dirty="0"/>
              <a:t> you will have at your disposal (and intend to use).</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15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257800" y="15240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A980073-620E-9748-9F4D-F8FE68BD01B1}"/>
              </a:ext>
            </a:extLst>
          </p:cNvPr>
          <p:cNvCxnSpPr/>
          <p:nvPr/>
        </p:nvCxnSpPr>
        <p:spPr>
          <a:xfrm>
            <a:off x="5257800" y="19812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73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Topics for Today</a:t>
            </a:r>
          </a:p>
        </p:txBody>
      </p:sp>
      <p:sp>
        <p:nvSpPr>
          <p:cNvPr id="4" name="Rectangle 3"/>
          <p:cNvSpPr/>
          <p:nvPr/>
        </p:nvSpPr>
        <p:spPr>
          <a:xfrm>
            <a:off x="827972" y="1398638"/>
            <a:ext cx="7879148" cy="6370973"/>
          </a:xfrm>
          <a:prstGeom prst="rect">
            <a:avLst/>
          </a:prstGeom>
        </p:spPr>
        <p:txBody>
          <a:bodyPr wrap="square">
            <a:spAutoFit/>
          </a:bodyPr>
          <a:lstStyle/>
          <a:p>
            <a:pPr marL="342900" indent="-342900">
              <a:lnSpc>
                <a:spcPct val="150000"/>
              </a:lnSpc>
              <a:buFont typeface="Arial"/>
              <a:buChar char="•"/>
            </a:pPr>
            <a:r>
              <a:rPr lang="en-US" sz="2400" dirty="0"/>
              <a:t>Overview</a:t>
            </a:r>
          </a:p>
          <a:p>
            <a:pPr marL="342900" indent="-342900">
              <a:lnSpc>
                <a:spcPct val="150000"/>
              </a:lnSpc>
              <a:buFont typeface="Arial"/>
              <a:buChar char="•"/>
            </a:pPr>
            <a:r>
              <a:rPr lang="en-US" sz="2400" dirty="0"/>
              <a:t>Timeframe</a:t>
            </a:r>
          </a:p>
          <a:p>
            <a:pPr marL="342900" indent="-342900">
              <a:lnSpc>
                <a:spcPct val="150000"/>
              </a:lnSpc>
              <a:buFont typeface="Arial"/>
              <a:buChar char="•"/>
            </a:pPr>
            <a:r>
              <a:rPr lang="en-US" sz="2400" dirty="0"/>
              <a:t>Solicitation</a:t>
            </a:r>
          </a:p>
          <a:p>
            <a:pPr marL="342900" indent="-342900">
              <a:lnSpc>
                <a:spcPct val="150000"/>
              </a:lnSpc>
              <a:buFont typeface="Arial"/>
              <a:buChar char="•"/>
            </a:pPr>
            <a:r>
              <a:rPr lang="en-US" sz="2400" dirty="0"/>
              <a:t>Application</a:t>
            </a:r>
          </a:p>
          <a:p>
            <a:pPr marL="342900" indent="-342900">
              <a:lnSpc>
                <a:spcPct val="150000"/>
              </a:lnSpc>
              <a:buFont typeface="Arial"/>
              <a:buChar char="•"/>
            </a:pPr>
            <a:r>
              <a:rPr lang="en-US" sz="2400" dirty="0"/>
              <a:t>Rules and Policies</a:t>
            </a:r>
          </a:p>
          <a:p>
            <a:pPr marL="342900" indent="-342900">
              <a:lnSpc>
                <a:spcPct val="150000"/>
              </a:lnSpc>
              <a:buFont typeface="Arial"/>
              <a:buChar char="•"/>
            </a:pPr>
            <a:r>
              <a:rPr lang="en-US" sz="2400" dirty="0"/>
              <a:t>Review and Competition</a:t>
            </a:r>
          </a:p>
          <a:p>
            <a:pPr marL="342900" indent="-342900">
              <a:lnSpc>
                <a:spcPct val="150000"/>
              </a:lnSpc>
              <a:buFont typeface="Arial"/>
              <a:buChar char="•"/>
            </a:pPr>
            <a:r>
              <a:rPr lang="en-US" sz="2400" dirty="0"/>
              <a:t>Awards</a:t>
            </a:r>
          </a:p>
          <a:p>
            <a:pPr>
              <a:lnSpc>
                <a:spcPct val="150000"/>
              </a:lnSpc>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13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Other Components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00256" y="1321269"/>
            <a:ext cx="8237930" cy="5324535"/>
          </a:xfrm>
          <a:prstGeom prst="rect">
            <a:avLst/>
          </a:prstGeom>
        </p:spPr>
        <p:txBody>
          <a:bodyPr wrap="square">
            <a:spAutoFit/>
          </a:bodyPr>
          <a:lstStyle/>
          <a:p>
            <a:r>
              <a:rPr lang="en-US" sz="2000" b="1" dirty="0"/>
              <a:t>GSC Project Deliverables and Timeline</a:t>
            </a:r>
            <a:r>
              <a:rPr lang="en-US" sz="2000" dirty="0"/>
              <a:t>: 1 page max</a:t>
            </a:r>
          </a:p>
          <a:p>
            <a:endParaRPr lang="en-US" sz="2000" dirty="0"/>
          </a:p>
          <a:p>
            <a:r>
              <a:rPr lang="en-US" sz="2000" b="1" dirty="0"/>
              <a:t>Budget and Budget Justification</a:t>
            </a:r>
            <a:r>
              <a:rPr lang="en-US" sz="2000" dirty="0"/>
              <a:t>: 1 page max, including:</a:t>
            </a:r>
          </a:p>
          <a:p>
            <a:endParaRPr lang="en-US" sz="2000" dirty="0"/>
          </a:p>
          <a:p>
            <a:r>
              <a:rPr lang="en-US" sz="2000" u="sng" dirty="0"/>
              <a:t>Detailed Budget</a:t>
            </a:r>
          </a:p>
          <a:p>
            <a:r>
              <a:rPr lang="en-US" sz="2000" dirty="0"/>
              <a:t>List supplies, commodities, travel, and other research related expenses you are requesting and the estimated cost of each. Pay careful attention to ensure all proposed expenses are compliant with this RFA and with the University’s spending and reimbursement policies.</a:t>
            </a:r>
          </a:p>
          <a:p>
            <a:endParaRPr lang="en-US" sz="2000" dirty="0"/>
          </a:p>
          <a:p>
            <a:r>
              <a:rPr lang="en-US" sz="2000" u="sng" dirty="0"/>
              <a:t>Budget Justification</a:t>
            </a:r>
          </a:p>
          <a:p>
            <a:r>
              <a:rPr lang="en-US" sz="2000" dirty="0"/>
              <a:t>Include a paragraph describing why these costs are necessary for the project.</a:t>
            </a:r>
          </a:p>
          <a:p>
            <a:endParaRPr lang="en-US" sz="2000" dirty="0"/>
          </a:p>
          <a:p>
            <a:r>
              <a:rPr lang="en-US" sz="2000" u="sng" dirty="0"/>
              <a:t>Current and Pending Support</a:t>
            </a:r>
          </a:p>
          <a:p>
            <a:r>
              <a:rPr lang="en-US" sz="2000" dirty="0"/>
              <a:t>Detail all sources of current or committed funding (including graduate assistantships) to conduct this project. For proposed projects whose total cost exceeds $1,000, tell where the rest will be coming from.</a:t>
            </a:r>
          </a:p>
        </p:txBody>
      </p:sp>
      <p:pic>
        <p:nvPicPr>
          <p:cNvPr id="4" name="Picture 3">
            <a:extLst>
              <a:ext uri="{FF2B5EF4-FFF2-40B4-BE49-F238E27FC236}">
                <a16:creationId xmlns:a16="http://schemas.microsoft.com/office/drawing/2014/main" id="{D1825F9E-DEF8-2540-8B51-81AAA226643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816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181600" y="25146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A980073-620E-9748-9F4D-F8FE68BD01B1}"/>
              </a:ext>
            </a:extLst>
          </p:cNvPr>
          <p:cNvCxnSpPr/>
          <p:nvPr/>
        </p:nvCxnSpPr>
        <p:spPr>
          <a:xfrm>
            <a:off x="5181600" y="29718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054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Other Components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816977"/>
          </a:xfrm>
          <a:prstGeom prst="rect">
            <a:avLst/>
          </a:prstGeom>
        </p:spPr>
        <p:txBody>
          <a:bodyPr wrap="square">
            <a:spAutoFit/>
          </a:bodyPr>
          <a:lstStyle/>
          <a:p>
            <a:r>
              <a:rPr lang="en-US" sz="2400" b="1" dirty="0"/>
              <a:t>References Cited: (no page limit)</a:t>
            </a:r>
          </a:p>
          <a:p>
            <a:r>
              <a:rPr lang="en-US" sz="2400" dirty="0"/>
              <a:t>Use the citation style that us customary in your discipline (APA, MLA, etc.) and be consistent.</a:t>
            </a:r>
          </a:p>
          <a:p>
            <a:endParaRPr lang="en-US" sz="2400" dirty="0"/>
          </a:p>
          <a:p>
            <a:r>
              <a:rPr lang="en-US" sz="2400" b="1" dirty="0"/>
              <a:t>Biographical Sketch: (2 pages maximum)</a:t>
            </a:r>
          </a:p>
          <a:p>
            <a:endParaRPr lang="en-US" sz="2400" dirty="0"/>
          </a:p>
          <a:p>
            <a:r>
              <a:rPr lang="en-US" sz="2400" dirty="0"/>
              <a:t>Include a 1-2 page biographical sketch</a:t>
            </a:r>
          </a:p>
          <a:p>
            <a:r>
              <a:rPr lang="en-US" sz="2400" dirty="0"/>
              <a:t>Suggested formats: NSF-style or NIH-style</a:t>
            </a:r>
          </a:p>
          <a:p>
            <a:endParaRPr lang="en-US" sz="2400" dirty="0"/>
          </a:p>
          <a:p>
            <a:r>
              <a:rPr lang="en-US" sz="2400" dirty="0"/>
              <a:t>See NSF PAPPG 19 for instructions on NSF </a:t>
            </a:r>
            <a:r>
              <a:rPr lang="en-US" sz="2400" dirty="0" err="1"/>
              <a:t>Biosketch</a:t>
            </a:r>
            <a:r>
              <a:rPr lang="en-US" sz="2400" dirty="0"/>
              <a:t> format </a:t>
            </a:r>
            <a:r>
              <a:rPr lang="en-US" sz="2000" dirty="0">
                <a:hlinkClick r:id="rId2"/>
              </a:rPr>
              <a:t>https://www.nsf.gov/pubs/policydocs/pappg19_1/pappg_2.jsp#IIC2f</a:t>
            </a:r>
            <a:endParaRPr lang="en-US" sz="2000" dirty="0"/>
          </a:p>
          <a:p>
            <a:endParaRPr lang="en-US" sz="2400" dirty="0"/>
          </a:p>
          <a:p>
            <a:r>
              <a:rPr lang="en-US" sz="2400" dirty="0"/>
              <a:t>See NIH </a:t>
            </a:r>
            <a:r>
              <a:rPr lang="en-US" sz="2400" dirty="0" err="1"/>
              <a:t>bioksetch</a:t>
            </a:r>
            <a:r>
              <a:rPr lang="en-US" sz="2400" dirty="0"/>
              <a:t> instructions: </a:t>
            </a:r>
            <a:r>
              <a:rPr lang="en-US" sz="2000" dirty="0">
                <a:hlinkClick r:id="rId3"/>
              </a:rPr>
              <a:t>https://grants.nih.gov/grants/forms/biosketch.htm</a:t>
            </a:r>
            <a:r>
              <a:rPr lang="en-US" sz="2000" dirty="0"/>
              <a:t> </a:t>
            </a:r>
          </a:p>
          <a:p>
            <a:endParaRPr lang="en-US" sz="2000" dirty="0"/>
          </a:p>
          <a:p>
            <a:endParaRPr lang="en-US" sz="2000" dirty="0"/>
          </a:p>
        </p:txBody>
      </p:sp>
    </p:spTree>
    <p:extLst>
      <p:ext uri="{BB962C8B-B14F-4D97-AF65-F5344CB8AC3E}">
        <p14:creationId xmlns:p14="http://schemas.microsoft.com/office/powerpoint/2010/main" val="253379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24" name="Straight Connector 23">
            <a:extLst>
              <a:ext uri="{FF2B5EF4-FFF2-40B4-BE49-F238E27FC236}">
                <a16:creationId xmlns:a16="http://schemas.microsoft.com/office/drawing/2014/main" id="{CA980073-620E-9748-9F4D-F8FE68BD01B1}"/>
              </a:ext>
            </a:extLst>
          </p:cNvPr>
          <p:cNvCxnSpPr/>
          <p:nvPr/>
        </p:nvCxnSpPr>
        <p:spPr>
          <a:xfrm>
            <a:off x="5181600" y="34290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23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Results from Prior GSC Grants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139869"/>
          </a:xfrm>
          <a:prstGeom prst="rect">
            <a:avLst/>
          </a:prstGeom>
        </p:spPr>
        <p:txBody>
          <a:bodyPr wrap="square">
            <a:spAutoFit/>
          </a:bodyPr>
          <a:lstStyle/>
          <a:p>
            <a:r>
              <a:rPr lang="en-US" sz="2000" dirty="0"/>
              <a:t>1 page</a:t>
            </a:r>
            <a:br>
              <a:rPr lang="en-US" sz="2000" dirty="0"/>
            </a:br>
            <a:endParaRPr lang="en-US" sz="2000" dirty="0"/>
          </a:p>
          <a:p>
            <a:r>
              <a:rPr lang="en-US" sz="2400" dirty="0"/>
              <a:t>For past recipients only. Tell the </a:t>
            </a:r>
            <a:r>
              <a:rPr lang="en-US" sz="2400" u="sng" dirty="0"/>
              <a:t>title</a:t>
            </a:r>
            <a:r>
              <a:rPr lang="en-US" sz="2400" dirty="0"/>
              <a:t>, </a:t>
            </a:r>
            <a:r>
              <a:rPr lang="en-US" sz="2400" u="sng" dirty="0"/>
              <a:t>dates</a:t>
            </a:r>
            <a:r>
              <a:rPr lang="en-US" sz="2400" dirty="0"/>
              <a:t>, and </a:t>
            </a:r>
            <a:r>
              <a:rPr lang="en-US" sz="2400" u="sng" dirty="0"/>
              <a:t>advisor</a:t>
            </a:r>
            <a:r>
              <a:rPr lang="en-US" sz="2400" dirty="0"/>
              <a:t> of the previous GSC grant, the </a:t>
            </a:r>
            <a:r>
              <a:rPr lang="en-US" sz="2400" u="sng" dirty="0"/>
              <a:t>amount of funds spent</a:t>
            </a:r>
            <a:r>
              <a:rPr lang="en-US" sz="2400" dirty="0"/>
              <a:t>, and the status of any due or overdue </a:t>
            </a:r>
            <a:r>
              <a:rPr lang="en-US" sz="2400" u="sng" dirty="0"/>
              <a:t>mid-term</a:t>
            </a:r>
            <a:r>
              <a:rPr lang="en-US" sz="2400" dirty="0"/>
              <a:t> or </a:t>
            </a:r>
            <a:r>
              <a:rPr lang="en-US" sz="2400" u="sng" dirty="0"/>
              <a:t>final reports</a:t>
            </a:r>
            <a:r>
              <a:rPr lang="en-US" sz="2400" dirty="0"/>
              <a:t>.|</a:t>
            </a:r>
            <a:br>
              <a:rPr lang="en-US" sz="2400" dirty="0"/>
            </a:br>
            <a:br>
              <a:rPr lang="en-US" sz="2400" dirty="0"/>
            </a:br>
            <a:r>
              <a:rPr lang="en-US" sz="2400" dirty="0"/>
              <a:t>Summarize the results of the project (or project so far) in terms of activities, findings, and dissemination of results (presentations given, articles submitted or published, conference presentations given or accepted, etc.) as well as any external funding applications submitted and/or awards received.</a:t>
            </a:r>
          </a:p>
          <a:p>
            <a:endParaRPr lang="en-US" sz="2400" dirty="0"/>
          </a:p>
          <a:p>
            <a:r>
              <a:rPr lang="en-US" sz="2400" dirty="0"/>
              <a:t>Your report(s) from any previous GSC grant may be a source for preparing this section</a:t>
            </a:r>
            <a:endParaRPr lang="en-US" sz="2000" dirty="0"/>
          </a:p>
        </p:txBody>
      </p:sp>
    </p:spTree>
    <p:extLst>
      <p:ext uri="{BB962C8B-B14F-4D97-AF65-F5344CB8AC3E}">
        <p14:creationId xmlns:p14="http://schemas.microsoft.com/office/powerpoint/2010/main" val="3270539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181600" y="41910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206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External Opportunity Overview</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51459" y="1502687"/>
            <a:ext cx="8237930" cy="5693866"/>
          </a:xfrm>
          <a:prstGeom prst="rect">
            <a:avLst/>
          </a:prstGeom>
        </p:spPr>
        <p:txBody>
          <a:bodyPr wrap="square">
            <a:spAutoFit/>
          </a:bodyPr>
          <a:lstStyle/>
          <a:p>
            <a:r>
              <a:rPr lang="en-US" sz="2000" dirty="0"/>
              <a:t>1 page</a:t>
            </a:r>
            <a:br>
              <a:rPr lang="en-US" sz="2000" dirty="0"/>
            </a:br>
            <a:endParaRPr lang="en-US" sz="2000" dirty="0"/>
          </a:p>
          <a:p>
            <a:r>
              <a:rPr lang="en-US" sz="2000" dirty="0"/>
              <a:t>Describe the external opportunity that you plan to apply for, or have very recently applied for. This could be a scholarship, a graduate or post-graduate fellowship, or some other type of grant to the institution that will result in an opportunity for you, perhaps through a graduate assistantship. Be sure to include all of the following information, where applicable: </a:t>
            </a:r>
            <a:r>
              <a:rPr lang="en-US" sz="2000" u="sng" dirty="0"/>
              <a:t>sponsor name</a:t>
            </a:r>
            <a:r>
              <a:rPr lang="en-US" sz="2000" dirty="0"/>
              <a:t>, </a:t>
            </a:r>
            <a:r>
              <a:rPr lang="en-US" sz="2000" u="sng" dirty="0"/>
              <a:t>program name</a:t>
            </a:r>
            <a:r>
              <a:rPr lang="en-US" sz="2000" dirty="0"/>
              <a:t>, </a:t>
            </a:r>
            <a:r>
              <a:rPr lang="en-US" sz="2000" u="sng" dirty="0"/>
              <a:t>due date</a:t>
            </a:r>
            <a:r>
              <a:rPr lang="en-US" sz="2000" dirty="0"/>
              <a:t>, </a:t>
            </a:r>
            <a:r>
              <a:rPr lang="en-US" sz="2000" u="sng" dirty="0"/>
              <a:t>type of funding </a:t>
            </a:r>
            <a:r>
              <a:rPr lang="en-US" sz="2000" dirty="0"/>
              <a:t>(e.g., scholarship, fellowship, grant, etc.), </a:t>
            </a:r>
            <a:r>
              <a:rPr lang="en-US" sz="2000" u="sng" dirty="0"/>
              <a:t>maximum amount of award</a:t>
            </a:r>
            <a:r>
              <a:rPr lang="en-US" sz="2000" dirty="0"/>
              <a:t> (and how much you plan to ask for), </a:t>
            </a:r>
            <a:r>
              <a:rPr lang="en-US" sz="2000" u="sng" dirty="0"/>
              <a:t>eligible costs </a:t>
            </a:r>
            <a:r>
              <a:rPr lang="en-US" sz="2000" dirty="0"/>
              <a:t>(for what you are allowed to use the money), </a:t>
            </a:r>
            <a:r>
              <a:rPr lang="en-US" sz="2000" u="sng" dirty="0"/>
              <a:t>who receives the award </a:t>
            </a:r>
            <a:r>
              <a:rPr lang="en-US" sz="2000" dirty="0"/>
              <a:t>(the student or the institution), </a:t>
            </a:r>
            <a:r>
              <a:rPr lang="en-US" sz="2000" u="sng" dirty="0"/>
              <a:t>who submits the application </a:t>
            </a:r>
            <a:r>
              <a:rPr lang="en-US" sz="2000" dirty="0"/>
              <a:t>(the student or the institution), </a:t>
            </a:r>
            <a:r>
              <a:rPr lang="en-US" sz="2000" u="sng" dirty="0"/>
              <a:t>eligibility requirements</a:t>
            </a:r>
            <a:r>
              <a:rPr lang="en-US" sz="2000" dirty="0"/>
              <a:t>, anticipated duration of the award (</a:t>
            </a:r>
            <a:r>
              <a:rPr lang="en-US" sz="2000" u="sng" dirty="0"/>
              <a:t>start and end dates</a:t>
            </a:r>
            <a:r>
              <a:rPr lang="en-US" sz="2000" dirty="0"/>
              <a:t>), </a:t>
            </a:r>
            <a:r>
              <a:rPr lang="en-US" sz="2000" u="sng" dirty="0"/>
              <a:t>review criteria</a:t>
            </a:r>
            <a:r>
              <a:rPr lang="en-US" sz="2000" dirty="0"/>
              <a:t>, anticipated </a:t>
            </a:r>
            <a:r>
              <a:rPr lang="en-US" sz="2000" u="sng" dirty="0"/>
              <a:t>number of awards</a:t>
            </a:r>
            <a:r>
              <a:rPr lang="en-US" sz="2000" dirty="0"/>
              <a:t>, and any other relevant information we should be aware of. Please provide a </a:t>
            </a:r>
            <a:r>
              <a:rPr lang="en-US" sz="2000" u="sng" dirty="0"/>
              <a:t>URL link </a:t>
            </a:r>
            <a:r>
              <a:rPr lang="en-US" sz="2000" dirty="0"/>
              <a:t>to the opportunity, and also tell us </a:t>
            </a:r>
            <a:r>
              <a:rPr lang="en-US" sz="2000" u="sng" dirty="0"/>
              <a:t>how you learned about the external opportunity</a:t>
            </a:r>
            <a:r>
              <a:rPr lang="en-US" sz="2000" dirty="0"/>
              <a:t>. </a:t>
            </a:r>
          </a:p>
          <a:p>
            <a:endParaRPr lang="en-US" sz="2400" dirty="0"/>
          </a:p>
          <a:p>
            <a:endParaRPr lang="en-US" sz="2000" dirty="0"/>
          </a:p>
        </p:txBody>
      </p:sp>
    </p:spTree>
    <p:extLst>
      <p:ext uri="{BB962C8B-B14F-4D97-AF65-F5344CB8AC3E}">
        <p14:creationId xmlns:p14="http://schemas.microsoft.com/office/powerpoint/2010/main" val="1168151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181600" y="46482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895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External Opportunity Plan</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22884" y="1359812"/>
            <a:ext cx="8237930" cy="5816977"/>
          </a:xfrm>
          <a:prstGeom prst="rect">
            <a:avLst/>
          </a:prstGeom>
        </p:spPr>
        <p:txBody>
          <a:bodyPr wrap="square">
            <a:spAutoFit/>
          </a:bodyPr>
          <a:lstStyle/>
          <a:p>
            <a:r>
              <a:rPr lang="en-US" sz="2000" dirty="0"/>
              <a:t>1 page</a:t>
            </a:r>
            <a:br>
              <a:rPr lang="en-US" sz="2000" dirty="0"/>
            </a:br>
            <a:endParaRPr lang="en-US" sz="2000" dirty="0"/>
          </a:p>
          <a:p>
            <a:r>
              <a:rPr lang="en-US" sz="2400" dirty="0"/>
              <a:t>Describe plan for competing for this opportunity. If you have already submitted an application but have not yet learned the result, you can count that—tell us what you proposed. You may wish to include such information as: an </a:t>
            </a:r>
            <a:r>
              <a:rPr lang="en-US" sz="2400" u="sng" dirty="0"/>
              <a:t>overview of the project or theme</a:t>
            </a:r>
            <a:r>
              <a:rPr lang="en-US" sz="2400" dirty="0"/>
              <a:t> of your proposal/application (which may or may not be directly related to the proposed GSC Research Project); a </a:t>
            </a:r>
            <a:r>
              <a:rPr lang="en-US" sz="2400" u="sng" dirty="0"/>
              <a:t>timeline for developing and submitting</a:t>
            </a:r>
            <a:r>
              <a:rPr lang="en-US" sz="2400" dirty="0"/>
              <a:t> your proposal; a draft plan for </a:t>
            </a:r>
            <a:r>
              <a:rPr lang="en-US" sz="2400" u="sng" dirty="0"/>
              <a:t>how you will spend the award money</a:t>
            </a:r>
            <a:r>
              <a:rPr lang="en-US" sz="2400" dirty="0"/>
              <a:t>, in accordance with the opportunity guidelines; and how this opportunity, if funded, will </a:t>
            </a:r>
            <a:r>
              <a:rPr lang="en-US" sz="2400" u="sng" dirty="0"/>
              <a:t>impact your own academic or career trajectory</a:t>
            </a:r>
            <a:r>
              <a:rPr lang="en-US" sz="2400" dirty="0"/>
              <a:t>, whether at University of Mississippi, some other institution, or beyond. Who will serve as your project </a:t>
            </a:r>
            <a:r>
              <a:rPr lang="en-US" sz="2400" u="sng" dirty="0"/>
              <a:t>graduate advisor</a:t>
            </a:r>
            <a:r>
              <a:rPr lang="en-US" sz="2400" dirty="0"/>
              <a:t>? </a:t>
            </a:r>
          </a:p>
          <a:p>
            <a:endParaRPr lang="en-US" sz="2400" dirty="0"/>
          </a:p>
          <a:p>
            <a:endParaRPr lang="en-US" sz="2000" dirty="0"/>
          </a:p>
        </p:txBody>
      </p:sp>
    </p:spTree>
    <p:extLst>
      <p:ext uri="{BB962C8B-B14F-4D97-AF65-F5344CB8AC3E}">
        <p14:creationId xmlns:p14="http://schemas.microsoft.com/office/powerpoint/2010/main" val="229985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cxnSp>
        <p:nvCxnSpPr>
          <p:cNvPr id="3" name="Straight Connector 2">
            <a:extLst>
              <a:ext uri="{FF2B5EF4-FFF2-40B4-BE49-F238E27FC236}">
                <a16:creationId xmlns:a16="http://schemas.microsoft.com/office/drawing/2014/main" id="{7A006949-65AA-434C-BB4B-7E17F57BF91E}"/>
              </a:ext>
            </a:extLst>
          </p:cNvPr>
          <p:cNvCxnSpPr/>
          <p:nvPr/>
        </p:nvCxnSpPr>
        <p:spPr>
          <a:xfrm>
            <a:off x="5181600" y="4648200"/>
            <a:ext cx="1752600" cy="0"/>
          </a:xfrm>
          <a:prstGeom prst="line">
            <a:avLst/>
          </a:prstGeom>
          <a:ln w="50800">
            <a:solidFill>
              <a:srgbClr val="C00000"/>
            </a:solidFill>
            <a:head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07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11037B9-AE06-D742-9FD3-8CD01DEE3AF2}"/>
              </a:ext>
            </a:extLst>
          </p:cNvPr>
          <p:cNvSpPr/>
          <p:nvPr/>
        </p:nvSpPr>
        <p:spPr>
          <a:xfrm>
            <a:off x="457200" y="838200"/>
            <a:ext cx="4648200" cy="2819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GSC Research Project Proposal</a:t>
            </a:r>
          </a:p>
        </p:txBody>
      </p:sp>
      <p:sp>
        <p:nvSpPr>
          <p:cNvPr id="25" name="Rectangle 24">
            <a:extLst>
              <a:ext uri="{FF2B5EF4-FFF2-40B4-BE49-F238E27FC236}">
                <a16:creationId xmlns:a16="http://schemas.microsoft.com/office/drawing/2014/main" id="{7E8CB34D-8212-E84E-8A53-70C4CE325BDD}"/>
              </a:ext>
            </a:extLst>
          </p:cNvPr>
          <p:cNvSpPr/>
          <p:nvPr/>
        </p:nvSpPr>
        <p:spPr>
          <a:xfrm>
            <a:off x="457200" y="3886200"/>
            <a:ext cx="4648200" cy="9906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GSC Research Project Proposal</a:t>
            </a:r>
          </a:p>
        </p:txBody>
      </p:sp>
    </p:spTree>
    <p:extLst>
      <p:ext uri="{BB962C8B-B14F-4D97-AF65-F5344CB8AC3E}">
        <p14:creationId xmlns:p14="http://schemas.microsoft.com/office/powerpoint/2010/main" val="185794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Signed Agreement Form</a:t>
            </a:r>
          </a:p>
        </p:txBody>
      </p:sp>
      <p:pic>
        <p:nvPicPr>
          <p:cNvPr id="5" name="Picture 4">
            <a:extLst>
              <a:ext uri="{FF2B5EF4-FFF2-40B4-BE49-F238E27FC236}">
                <a16:creationId xmlns:a16="http://schemas.microsoft.com/office/drawing/2014/main" id="{4D5F89F7-DB26-C440-9AAD-C88777B1F28B}"/>
              </a:ext>
            </a:extLst>
          </p:cNvPr>
          <p:cNvPicPr>
            <a:picLocks noChangeAspect="1"/>
          </p:cNvPicPr>
          <p:nvPr/>
        </p:nvPicPr>
        <p:blipFill>
          <a:blip r:embed="rId2"/>
          <a:stretch>
            <a:fillRect/>
          </a:stretch>
        </p:blipFill>
        <p:spPr>
          <a:xfrm>
            <a:off x="152400" y="-16790"/>
            <a:ext cx="5990321" cy="6858000"/>
          </a:xfrm>
          <a:prstGeom prst="rect">
            <a:avLst/>
          </a:prstGeom>
        </p:spPr>
      </p:pic>
    </p:spTree>
    <p:extLst>
      <p:ext uri="{BB962C8B-B14F-4D97-AF65-F5344CB8AC3E}">
        <p14:creationId xmlns:p14="http://schemas.microsoft.com/office/powerpoint/2010/main" val="3368503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Signed Agreement Form</a:t>
            </a:r>
          </a:p>
        </p:txBody>
      </p:sp>
      <p:pic>
        <p:nvPicPr>
          <p:cNvPr id="4" name="Picture 3">
            <a:extLst>
              <a:ext uri="{FF2B5EF4-FFF2-40B4-BE49-F238E27FC236}">
                <a16:creationId xmlns:a16="http://schemas.microsoft.com/office/drawing/2014/main" id="{1F46AE98-9E5F-7146-A5AE-6F601630B813}"/>
              </a:ext>
            </a:extLst>
          </p:cNvPr>
          <p:cNvPicPr>
            <a:picLocks noChangeAspect="1"/>
          </p:cNvPicPr>
          <p:nvPr/>
        </p:nvPicPr>
        <p:blipFill>
          <a:blip r:embed="rId2"/>
          <a:stretch>
            <a:fillRect/>
          </a:stretch>
        </p:blipFill>
        <p:spPr>
          <a:xfrm>
            <a:off x="411944" y="0"/>
            <a:ext cx="8320112" cy="6858000"/>
          </a:xfrm>
          <a:prstGeom prst="rect">
            <a:avLst/>
          </a:prstGeom>
        </p:spPr>
      </p:pic>
    </p:spTree>
    <p:extLst>
      <p:ext uri="{BB962C8B-B14F-4D97-AF65-F5344CB8AC3E}">
        <p14:creationId xmlns:p14="http://schemas.microsoft.com/office/powerpoint/2010/main" val="101769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Submission</a:t>
            </a:r>
          </a:p>
        </p:txBody>
      </p:sp>
      <p:sp>
        <p:nvSpPr>
          <p:cNvPr id="4" name="Rectangle 3"/>
          <p:cNvSpPr/>
          <p:nvPr/>
        </p:nvSpPr>
        <p:spPr>
          <a:xfrm>
            <a:off x="827972" y="1201325"/>
            <a:ext cx="7879148" cy="8032968"/>
          </a:xfrm>
          <a:prstGeom prst="rect">
            <a:avLst/>
          </a:prstGeom>
        </p:spPr>
        <p:txBody>
          <a:bodyPr wrap="square">
            <a:spAutoFit/>
          </a:bodyPr>
          <a:lstStyle/>
          <a:p>
            <a:pPr marL="342900" indent="-342900">
              <a:lnSpc>
                <a:spcPct val="150000"/>
              </a:lnSpc>
              <a:buFont typeface="Arial"/>
              <a:buChar char="•"/>
            </a:pPr>
            <a:r>
              <a:rPr lang="en-US" sz="2400" dirty="0"/>
              <a:t>Use Ole Miss </a:t>
            </a:r>
            <a:r>
              <a:rPr lang="en-US" sz="2400" dirty="0" err="1"/>
              <a:t>InfoReady</a:t>
            </a:r>
            <a:r>
              <a:rPr lang="en-US" sz="2400" dirty="0"/>
              <a:t> Review Portal</a:t>
            </a:r>
          </a:p>
          <a:p>
            <a:pPr marL="342900" indent="-342900">
              <a:lnSpc>
                <a:spcPct val="150000"/>
              </a:lnSpc>
              <a:buFont typeface="Arial"/>
              <a:buChar char="•"/>
            </a:pPr>
            <a:r>
              <a:rPr lang="en-US" sz="2400" dirty="0"/>
              <a:t> </a:t>
            </a:r>
            <a:r>
              <a:rPr lang="en-US" sz="2400" dirty="0">
                <a:hlinkClick r:id="rId2"/>
              </a:rPr>
              <a:t>https://olemiss.infoready4.com/</a:t>
            </a:r>
            <a:r>
              <a:rPr lang="en-US" sz="2400" dirty="0"/>
              <a:t> </a:t>
            </a:r>
          </a:p>
          <a:p>
            <a:pPr marL="342900" indent="-342900">
              <a:lnSpc>
                <a:spcPct val="150000"/>
              </a:lnSpc>
              <a:buFont typeface="Arial"/>
              <a:buChar char="•"/>
            </a:pPr>
            <a:r>
              <a:rPr lang="en-US" sz="2400" dirty="0"/>
              <a:t>Sign in with UM </a:t>
            </a:r>
            <a:r>
              <a:rPr lang="en-US" sz="2400" dirty="0" err="1"/>
              <a:t>WebId</a:t>
            </a:r>
            <a:r>
              <a:rPr lang="en-US" sz="2400" dirty="0"/>
              <a:t>/Password</a:t>
            </a:r>
          </a:p>
          <a:p>
            <a:pPr marL="342900" indent="-342900">
              <a:lnSpc>
                <a:spcPct val="150000"/>
              </a:lnSpc>
              <a:buFont typeface="Arial"/>
              <a:buChar char="•"/>
            </a:pPr>
            <a:r>
              <a:rPr lang="en-US" sz="2400" dirty="0"/>
              <a:t>Use Chrome to verify your account</a:t>
            </a:r>
          </a:p>
          <a:p>
            <a:pPr marL="342900" indent="-342900">
              <a:lnSpc>
                <a:spcPct val="150000"/>
              </a:lnSpc>
              <a:buFont typeface="Arial"/>
              <a:buChar char="•"/>
            </a:pPr>
            <a:r>
              <a:rPr lang="en-US" sz="2400" dirty="0"/>
              <a:t>Competition is called: </a:t>
            </a:r>
            <a:br>
              <a:rPr lang="en-US" sz="2400" dirty="0"/>
            </a:br>
            <a:r>
              <a:rPr lang="en-US" sz="2400" dirty="0"/>
              <a:t>“Graduate Student Council Research Grants 2020”</a:t>
            </a:r>
          </a:p>
          <a:p>
            <a:pPr lvl="1">
              <a:lnSpc>
                <a:spcPct val="150000"/>
              </a:lnSpc>
            </a:pPr>
            <a:endParaRPr lang="en-US" sz="2400" dirty="0"/>
          </a:p>
          <a:p>
            <a:pPr marL="800100" lvl="1" indent="-342900">
              <a:lnSpc>
                <a:spcPct val="150000"/>
              </a:lnSpc>
              <a:buFont typeface="Arial"/>
              <a:buChar char="•"/>
            </a:pPr>
            <a:endParaRPr lang="en-US" sz="2400" dirty="0"/>
          </a:p>
          <a:p>
            <a:pPr>
              <a:lnSpc>
                <a:spcPct val="150000"/>
              </a:lnSpc>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063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6995228" cy="588399"/>
          </a:xfrm>
        </p:spPr>
        <p:txBody>
          <a:bodyPr anchor="t">
            <a:normAutofit/>
          </a:bodyPr>
          <a:lstStyle/>
          <a:p>
            <a:pPr algn="l"/>
            <a:r>
              <a:rPr lang="en-US" sz="2800" b="0" dirty="0"/>
              <a:t>Application: Submission</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5976417-EBD3-C84C-BD24-EF82FD7F9C77}"/>
              </a:ext>
            </a:extLst>
          </p:cNvPr>
          <p:cNvSpPr/>
          <p:nvPr/>
        </p:nvSpPr>
        <p:spPr>
          <a:xfrm>
            <a:off x="300788" y="1499045"/>
            <a:ext cx="8434137" cy="5086008"/>
          </a:xfrm>
          <a:prstGeom prst="rect">
            <a:avLst/>
          </a:prstGeom>
        </p:spPr>
        <p:txBody>
          <a:bodyPr wrap="square">
            <a:spAutoFit/>
          </a:bodyPr>
          <a:lstStyle/>
          <a:p>
            <a:pPr>
              <a:spcBef>
                <a:spcPts val="1200"/>
              </a:spcBef>
              <a:spcAft>
                <a:spcPts val="300"/>
              </a:spcAft>
            </a:pPr>
            <a:r>
              <a:rPr lang="en-US" sz="2000" b="1" dirty="0">
                <a:latin typeface="Calibri" panose="020F0502020204030204" pitchFamily="34" charset="0"/>
                <a:ea typeface="MS Gothic" panose="020B0609070205080204" pitchFamily="49" charset="-128"/>
                <a:cs typeface="Calibri" panose="020F0502020204030204" pitchFamily="34" charset="0"/>
              </a:rPr>
              <a:t>The Application </a:t>
            </a:r>
          </a:p>
          <a:p>
            <a:r>
              <a:rPr lang="en-US" dirty="0">
                <a:latin typeface="Calibri" panose="020F0502020204030204" pitchFamily="34" charset="0"/>
                <a:ea typeface="Times New Roman" panose="02020603050405020304" pitchFamily="18" charset="0"/>
                <a:cs typeface="Calibri" panose="020F0502020204030204" pitchFamily="34" charset="0"/>
              </a:rPr>
              <a:t>One Summary document (MS Word preferred, or PDF acceptable)</a:t>
            </a:r>
          </a:p>
          <a:p>
            <a:endParaRPr lang="en-US" sz="2000"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One Body document, as a single PDF file, as detailed in Part III, Section 2, including: </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GSC Project Research Strategy (4 pages)</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GSC Project Deliverables and Timeline (1 page)</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GSC Project Budget and Budget Justification (1 page)</a:t>
            </a: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cs typeface="Calibri" panose="020F0502020204030204" pitchFamily="34" charset="0"/>
              </a:rPr>
              <a:t>References Cited (no page limit)</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Times New Roman" panose="02020603050405020304" pitchFamily="18" charset="0"/>
                <a:cs typeface="Calibri" panose="020F0502020204030204" pitchFamily="34" charset="0"/>
              </a:rPr>
              <a:t>Biographical Sketch (2 pages)</a:t>
            </a:r>
          </a:p>
          <a:p>
            <a:pPr marL="342900" indent="-342900">
              <a:buFont typeface="Symbol" pitchFamily="2" charset="2"/>
              <a:buChar char=""/>
            </a:pPr>
            <a:r>
              <a:rPr lang="en-US" sz="2000" dirty="0">
                <a:latin typeface="Calibri" panose="020F0502020204030204" pitchFamily="34" charset="0"/>
                <a:ea typeface="Times New Roman" panose="02020603050405020304" pitchFamily="18" charset="0"/>
                <a:cs typeface="Calibri" panose="020F0502020204030204" pitchFamily="34" charset="0"/>
              </a:rPr>
              <a:t>Results from Prior GSC Grants (1 page, if applicable)</a:t>
            </a: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External Opportunity Overview (1 page)</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External Opportunity Plan (1 page)</a:t>
            </a: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2000" dirty="0">
                <a:latin typeface="Calibri" panose="020F0502020204030204" pitchFamily="34" charset="0"/>
                <a:ea typeface="Times New Roman" panose="02020603050405020304" pitchFamily="18" charset="0"/>
                <a:cs typeface="Calibri" panose="020F0502020204030204" pitchFamily="34" charset="0"/>
              </a:rPr>
              <a:t>Signed Terms of Agreement Form</a:t>
            </a:r>
          </a:p>
          <a:p>
            <a:r>
              <a:rPr lang="en-US" dirty="0">
                <a:latin typeface="Calibri" panose="020F0502020204030204" pitchFamily="34" charset="0"/>
                <a:ea typeface="Times New Roman" panose="02020603050405020304" pitchFamily="18" charset="0"/>
                <a:cs typeface="Calibri" panose="020F0502020204030204" pitchFamily="34" charset="0"/>
              </a:rPr>
              <a:t>Headshot Photograph (Hi Res)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cs typeface="Calibri" panose="020F0502020204030204" pitchFamily="34" charset="0"/>
              </a:rPr>
              <a:t>Short Student Bio (125 words or less)</a:t>
            </a:r>
          </a:p>
          <a:p>
            <a:endParaRPr lang="en-US" sz="2000"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695EF3E-D86B-3F44-89C7-3F78620955CD}"/>
              </a:ext>
            </a:extLst>
          </p:cNvPr>
          <p:cNvSpPr/>
          <p:nvPr/>
        </p:nvSpPr>
        <p:spPr>
          <a:xfrm>
            <a:off x="304800" y="1905000"/>
            <a:ext cx="6248400" cy="364841"/>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8" name="Rectangle 7">
            <a:extLst>
              <a:ext uri="{FF2B5EF4-FFF2-40B4-BE49-F238E27FC236}">
                <a16:creationId xmlns:a16="http://schemas.microsoft.com/office/drawing/2014/main" id="{AD2935FA-202C-4042-93B0-D8EC964A2279}"/>
              </a:ext>
            </a:extLst>
          </p:cNvPr>
          <p:cNvSpPr/>
          <p:nvPr/>
        </p:nvSpPr>
        <p:spPr>
          <a:xfrm>
            <a:off x="609600" y="2743200"/>
            <a:ext cx="5410200" cy="2488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9" name="Rectangle 8">
            <a:extLst>
              <a:ext uri="{FF2B5EF4-FFF2-40B4-BE49-F238E27FC236}">
                <a16:creationId xmlns:a16="http://schemas.microsoft.com/office/drawing/2014/main" id="{F0C633EF-6FBE-1546-901E-9E739AB06BF2}"/>
              </a:ext>
            </a:extLst>
          </p:cNvPr>
          <p:cNvSpPr/>
          <p:nvPr/>
        </p:nvSpPr>
        <p:spPr>
          <a:xfrm>
            <a:off x="609600" y="29718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0" name="Rectangle 9">
            <a:extLst>
              <a:ext uri="{FF2B5EF4-FFF2-40B4-BE49-F238E27FC236}">
                <a16:creationId xmlns:a16="http://schemas.microsoft.com/office/drawing/2014/main" id="{14F281F5-EBB8-A64A-BDCF-5CC0AA07A6B1}"/>
              </a:ext>
            </a:extLst>
          </p:cNvPr>
          <p:cNvSpPr/>
          <p:nvPr/>
        </p:nvSpPr>
        <p:spPr>
          <a:xfrm>
            <a:off x="609600" y="32766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1" name="Rectangle 10">
            <a:extLst>
              <a:ext uri="{FF2B5EF4-FFF2-40B4-BE49-F238E27FC236}">
                <a16:creationId xmlns:a16="http://schemas.microsoft.com/office/drawing/2014/main" id="{88D51129-8D98-B248-A3AA-83F1337518F4}"/>
              </a:ext>
            </a:extLst>
          </p:cNvPr>
          <p:cNvSpPr/>
          <p:nvPr/>
        </p:nvSpPr>
        <p:spPr>
          <a:xfrm>
            <a:off x="609600" y="35814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2" name="Rectangle 11">
            <a:extLst>
              <a:ext uri="{FF2B5EF4-FFF2-40B4-BE49-F238E27FC236}">
                <a16:creationId xmlns:a16="http://schemas.microsoft.com/office/drawing/2014/main" id="{1D039607-FBD5-414D-BF9F-1A96F429AA1B}"/>
              </a:ext>
            </a:extLst>
          </p:cNvPr>
          <p:cNvSpPr/>
          <p:nvPr/>
        </p:nvSpPr>
        <p:spPr>
          <a:xfrm>
            <a:off x="609600" y="38862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3" name="Rectangle 12">
            <a:extLst>
              <a:ext uri="{FF2B5EF4-FFF2-40B4-BE49-F238E27FC236}">
                <a16:creationId xmlns:a16="http://schemas.microsoft.com/office/drawing/2014/main" id="{8E78539A-F03F-AA4F-A2FC-9F406B576B80}"/>
              </a:ext>
            </a:extLst>
          </p:cNvPr>
          <p:cNvSpPr/>
          <p:nvPr/>
        </p:nvSpPr>
        <p:spPr>
          <a:xfrm>
            <a:off x="609600" y="4191000"/>
            <a:ext cx="5410200" cy="325049"/>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4" name="Rectangle 13">
            <a:extLst>
              <a:ext uri="{FF2B5EF4-FFF2-40B4-BE49-F238E27FC236}">
                <a16:creationId xmlns:a16="http://schemas.microsoft.com/office/drawing/2014/main" id="{9F62B6E2-49CF-EA46-9654-0E96942C96B0}"/>
              </a:ext>
            </a:extLst>
          </p:cNvPr>
          <p:cNvSpPr/>
          <p:nvPr/>
        </p:nvSpPr>
        <p:spPr>
          <a:xfrm>
            <a:off x="609600" y="4495800"/>
            <a:ext cx="5410200" cy="325049"/>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5" name="Rectangle 14">
            <a:extLst>
              <a:ext uri="{FF2B5EF4-FFF2-40B4-BE49-F238E27FC236}">
                <a16:creationId xmlns:a16="http://schemas.microsoft.com/office/drawing/2014/main" id="{1D3D6926-F5DA-4846-A3B5-73A41BBDC53F}"/>
              </a:ext>
            </a:extLst>
          </p:cNvPr>
          <p:cNvSpPr/>
          <p:nvPr/>
        </p:nvSpPr>
        <p:spPr>
          <a:xfrm>
            <a:off x="609600" y="4800600"/>
            <a:ext cx="5410199" cy="3810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16" name="Rectangle 15">
            <a:extLst>
              <a:ext uri="{FF2B5EF4-FFF2-40B4-BE49-F238E27FC236}">
                <a16:creationId xmlns:a16="http://schemas.microsoft.com/office/drawing/2014/main" id="{6AF39526-4334-B24D-A1BE-97BE519C15E4}"/>
              </a:ext>
            </a:extLst>
          </p:cNvPr>
          <p:cNvSpPr/>
          <p:nvPr/>
        </p:nvSpPr>
        <p:spPr>
          <a:xfrm>
            <a:off x="304801" y="5694751"/>
            <a:ext cx="4952999" cy="248849"/>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17" name="Rectangle 16">
            <a:extLst>
              <a:ext uri="{FF2B5EF4-FFF2-40B4-BE49-F238E27FC236}">
                <a16:creationId xmlns:a16="http://schemas.microsoft.com/office/drawing/2014/main" id="{E8A3A08B-EEAB-1F45-AE93-4B9C32806C27}"/>
              </a:ext>
            </a:extLst>
          </p:cNvPr>
          <p:cNvSpPr/>
          <p:nvPr/>
        </p:nvSpPr>
        <p:spPr>
          <a:xfrm>
            <a:off x="304800" y="5999551"/>
            <a:ext cx="4953000" cy="325049"/>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18" name="Rectangle 17">
            <a:extLst>
              <a:ext uri="{FF2B5EF4-FFF2-40B4-BE49-F238E27FC236}">
                <a16:creationId xmlns:a16="http://schemas.microsoft.com/office/drawing/2014/main" id="{9C7237C1-1030-B848-BFD4-466BF257EE16}"/>
              </a:ext>
            </a:extLst>
          </p:cNvPr>
          <p:cNvSpPr/>
          <p:nvPr/>
        </p:nvSpPr>
        <p:spPr>
          <a:xfrm>
            <a:off x="304801" y="5237551"/>
            <a:ext cx="4953000" cy="401249"/>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spTree>
    <p:extLst>
      <p:ext uri="{BB962C8B-B14F-4D97-AF65-F5344CB8AC3E}">
        <p14:creationId xmlns:p14="http://schemas.microsoft.com/office/powerpoint/2010/main" val="227437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Application: Submission</a:t>
            </a:r>
          </a:p>
        </p:txBody>
      </p:sp>
      <p:pic>
        <p:nvPicPr>
          <p:cNvPr id="5" name="Picture 4">
            <a:extLst>
              <a:ext uri="{FF2B5EF4-FFF2-40B4-BE49-F238E27FC236}">
                <a16:creationId xmlns:a16="http://schemas.microsoft.com/office/drawing/2014/main" id="{E2A3524B-C61A-1648-9E18-D4F7532542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593" y="215169"/>
            <a:ext cx="6788266" cy="4559969"/>
          </a:xfrm>
          <a:prstGeom prst="rect">
            <a:avLst/>
          </a:prstGeom>
        </p:spPr>
      </p:pic>
      <p:pic>
        <p:nvPicPr>
          <p:cNvPr id="7" name="Picture 6">
            <a:extLst>
              <a:ext uri="{FF2B5EF4-FFF2-40B4-BE49-F238E27FC236}">
                <a16:creationId xmlns:a16="http://schemas.microsoft.com/office/drawing/2014/main" id="{18BC8065-3513-3B4E-AFF2-1C4FEFA28F68}"/>
              </a:ext>
            </a:extLst>
          </p:cNvPr>
          <p:cNvPicPr>
            <a:picLocks noChangeAspect="1"/>
          </p:cNvPicPr>
          <p:nvPr/>
        </p:nvPicPr>
        <p:blipFill>
          <a:blip r:embed="rId3"/>
          <a:stretch>
            <a:fillRect/>
          </a:stretch>
        </p:blipFill>
        <p:spPr>
          <a:xfrm>
            <a:off x="617955" y="4927598"/>
            <a:ext cx="6559571" cy="1581486"/>
          </a:xfrm>
          <a:prstGeom prst="rect">
            <a:avLst/>
          </a:prstGeom>
        </p:spPr>
      </p:pic>
    </p:spTree>
    <p:extLst>
      <p:ext uri="{BB962C8B-B14F-4D97-AF65-F5344CB8AC3E}">
        <p14:creationId xmlns:p14="http://schemas.microsoft.com/office/powerpoint/2010/main" val="3462743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&amp; Competition</a:t>
            </a:r>
          </a:p>
        </p:txBody>
      </p:sp>
      <p:sp>
        <p:nvSpPr>
          <p:cNvPr id="4" name="Rectangle 3"/>
          <p:cNvSpPr/>
          <p:nvPr/>
        </p:nvSpPr>
        <p:spPr>
          <a:xfrm>
            <a:off x="827971" y="1398638"/>
            <a:ext cx="8153485" cy="4708981"/>
          </a:xfrm>
          <a:prstGeom prst="rect">
            <a:avLst/>
          </a:prstGeom>
        </p:spPr>
        <p:txBody>
          <a:bodyPr wrap="square">
            <a:spAutoFit/>
          </a:bodyPr>
          <a:lstStyle/>
          <a:p>
            <a:pPr marL="342900" indent="-342900">
              <a:lnSpc>
                <a:spcPct val="150000"/>
              </a:lnSpc>
              <a:buFont typeface="Arial"/>
              <a:buChar char="•"/>
            </a:pPr>
            <a:r>
              <a:rPr lang="en-US" sz="2400" dirty="0"/>
              <a:t>ORSP will pre-review all applications and disqualify those that are not compliant with the instructions</a:t>
            </a:r>
          </a:p>
          <a:p>
            <a:pPr marL="342900" indent="-342900">
              <a:lnSpc>
                <a:spcPct val="150000"/>
              </a:lnSpc>
              <a:buFont typeface="Arial"/>
              <a:buChar char="•"/>
            </a:pPr>
            <a:r>
              <a:rPr lang="en-US" sz="2400" dirty="0"/>
              <a:t>ORSP and Graduate School will enlist reviewers from faculty and staff from around campus</a:t>
            </a:r>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727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&amp; Competition</a:t>
            </a:r>
          </a:p>
        </p:txBody>
      </p:sp>
      <p:sp>
        <p:nvSpPr>
          <p:cNvPr id="4" name="Rectangle 3"/>
          <p:cNvSpPr/>
          <p:nvPr/>
        </p:nvSpPr>
        <p:spPr>
          <a:xfrm>
            <a:off x="827972" y="1202913"/>
            <a:ext cx="7879148" cy="8586966"/>
          </a:xfrm>
          <a:prstGeom prst="rect">
            <a:avLst/>
          </a:prstGeom>
        </p:spPr>
        <p:txBody>
          <a:bodyPr wrap="square">
            <a:spAutoFit/>
          </a:bodyPr>
          <a:lstStyle/>
          <a:p>
            <a:pPr marL="342900" indent="-342900">
              <a:lnSpc>
                <a:spcPct val="150000"/>
              </a:lnSpc>
              <a:buFont typeface="Arial"/>
              <a:buChar char="•"/>
            </a:pPr>
            <a:r>
              <a:rPr lang="en-US" sz="2400" dirty="0"/>
              <a:t>Review Categories</a:t>
            </a:r>
          </a:p>
          <a:p>
            <a:pPr marL="800100" lvl="1" indent="-342900">
              <a:lnSpc>
                <a:spcPct val="150000"/>
              </a:lnSpc>
              <a:buFont typeface="Arial"/>
              <a:buChar char="•"/>
            </a:pPr>
            <a:r>
              <a:rPr lang="en-US" sz="2400" dirty="0"/>
              <a:t>Arts, humanities, journalism, &amp; new media</a:t>
            </a:r>
          </a:p>
          <a:p>
            <a:pPr marL="800100" lvl="1" indent="-342900">
              <a:lnSpc>
                <a:spcPct val="150000"/>
              </a:lnSpc>
              <a:buFont typeface="Arial"/>
              <a:buChar char="•"/>
            </a:pPr>
            <a:r>
              <a:rPr lang="en-US" sz="2400" dirty="0"/>
              <a:t>Social sciences and education</a:t>
            </a:r>
          </a:p>
          <a:p>
            <a:pPr marL="800100" lvl="1" indent="-342900">
              <a:lnSpc>
                <a:spcPct val="150000"/>
              </a:lnSpc>
              <a:buFont typeface="Arial"/>
              <a:buChar char="•"/>
            </a:pPr>
            <a:r>
              <a:rPr lang="en-US" sz="2400" dirty="0"/>
              <a:t>Business, Law, and Accounting</a:t>
            </a:r>
          </a:p>
          <a:p>
            <a:pPr marL="800100" lvl="1" indent="-342900">
              <a:lnSpc>
                <a:spcPct val="150000"/>
              </a:lnSpc>
              <a:buFont typeface="Arial"/>
              <a:buChar char="•"/>
            </a:pPr>
            <a:r>
              <a:rPr lang="en-US" sz="2400" dirty="0"/>
              <a:t>Physical and life sciences, or</a:t>
            </a:r>
          </a:p>
          <a:p>
            <a:pPr marL="800100" lvl="1" indent="-342900">
              <a:lnSpc>
                <a:spcPct val="150000"/>
              </a:lnSpc>
              <a:buFont typeface="Arial"/>
              <a:buChar char="•"/>
            </a:pPr>
            <a:r>
              <a:rPr lang="en-US" sz="2400" dirty="0"/>
              <a:t>Math, computer science, and engineering</a:t>
            </a:r>
          </a:p>
          <a:p>
            <a:pPr marL="342900" indent="-342900">
              <a:lnSpc>
                <a:spcPct val="150000"/>
              </a:lnSpc>
              <a:buFont typeface="Arial"/>
              <a:buChar char="•"/>
            </a:pPr>
            <a:r>
              <a:rPr lang="en-US" sz="2400" dirty="0"/>
              <a:t>Each application will be reviewed by at </a:t>
            </a:r>
            <a:r>
              <a:rPr lang="en-US" sz="2400" u="sng" dirty="0"/>
              <a:t>least two reviewers</a:t>
            </a:r>
          </a:p>
          <a:p>
            <a:pPr marL="342900" indent="-342900">
              <a:lnSpc>
                <a:spcPct val="150000"/>
              </a:lnSpc>
              <a:buFont typeface="Arial"/>
              <a:buChar char="•"/>
            </a:pPr>
            <a:r>
              <a:rPr lang="en-US" sz="2400" dirty="0"/>
              <a:t>ORSP will notify submitters of results (chosen or not)</a:t>
            </a:r>
          </a:p>
          <a:p>
            <a:pPr marL="342900" indent="-342900">
              <a:lnSpc>
                <a:spcPct val="150000"/>
              </a:lnSpc>
              <a:buFont typeface="Arial"/>
              <a:buChar char="•"/>
            </a:pPr>
            <a:r>
              <a:rPr lang="en-US" sz="2400" u="sng" dirty="0"/>
              <a:t>Reviewer comments and scores will be made available </a:t>
            </a:r>
            <a:r>
              <a:rPr lang="en-US" sz="2400" dirty="0"/>
              <a:t>through the </a:t>
            </a:r>
            <a:r>
              <a:rPr lang="en-US" sz="2400" dirty="0" err="1"/>
              <a:t>InfoReady</a:t>
            </a:r>
            <a:r>
              <a:rPr lang="en-US" sz="2400" dirty="0"/>
              <a:t> Portal</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74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a:t>
            </a:r>
            <a:r>
              <a:rPr lang="en-US" sz="2800" dirty="0"/>
              <a:t>50</a:t>
            </a:r>
            <a:r>
              <a:rPr lang="en-US" sz="2800" b="0" dirty="0"/>
              <a:t> points maximum)</a:t>
            </a:r>
          </a:p>
        </p:txBody>
      </p:sp>
      <p:sp>
        <p:nvSpPr>
          <p:cNvPr id="4" name="Rectangle 3"/>
          <p:cNvSpPr/>
          <p:nvPr/>
        </p:nvSpPr>
        <p:spPr>
          <a:xfrm>
            <a:off x="812852" y="1398638"/>
            <a:ext cx="7879148" cy="5047535"/>
          </a:xfrm>
          <a:prstGeom prst="rect">
            <a:avLst/>
          </a:prstGeom>
        </p:spPr>
        <p:txBody>
          <a:bodyPr wrap="square">
            <a:spAutoFit/>
          </a:bodyPr>
          <a:lstStyle/>
          <a:p>
            <a:pPr>
              <a:lnSpc>
                <a:spcPct val="150000"/>
              </a:lnSpc>
            </a:pPr>
            <a:r>
              <a:rPr lang="en-US" sz="2400" b="1" dirty="0"/>
              <a:t>GSC Research Project: Merit (10 points</a:t>
            </a:r>
            <a:r>
              <a:rPr lang="en-US" sz="2400" dirty="0"/>
              <a:t>)</a:t>
            </a:r>
          </a:p>
          <a:p>
            <a:pPr>
              <a:lnSpc>
                <a:spcPct val="150000"/>
              </a:lnSpc>
            </a:pPr>
            <a:r>
              <a:rPr lang="en-US" sz="2400" dirty="0"/>
              <a:t>Does the narrative make a compelling case, understandable to a reader from a related but different discipline, that the proposed work will </a:t>
            </a:r>
            <a:r>
              <a:rPr lang="en-US" sz="2400" u="sng" dirty="0"/>
              <a:t>advance knowledge </a:t>
            </a:r>
            <a:r>
              <a:rPr lang="en-US" sz="2400" dirty="0"/>
              <a:t>and understanding in a way that compliments, or fills a gap in, work that has come before? </a:t>
            </a:r>
          </a:p>
          <a:p>
            <a:pPr>
              <a:lnSpc>
                <a:spcPct val="150000"/>
              </a:lnSpc>
            </a:pPr>
            <a:endParaRPr lang="en-US" sz="2400" dirty="0"/>
          </a:p>
          <a:p>
            <a:pPr>
              <a:lnSpc>
                <a:spcPct val="150000"/>
              </a:lnSpc>
            </a:pPr>
            <a:r>
              <a:rPr lang="en-US" sz="2400" dirty="0"/>
              <a:t>What is the </a:t>
            </a:r>
            <a:r>
              <a:rPr lang="en-US" sz="2400" u="sng" dirty="0"/>
              <a:t>novelty</a:t>
            </a:r>
            <a:r>
              <a:rPr lang="en-US" sz="2400" dirty="0"/>
              <a:t> or </a:t>
            </a:r>
            <a:r>
              <a:rPr lang="en-US" sz="2400" u="sng" dirty="0"/>
              <a:t>originality</a:t>
            </a:r>
            <a:r>
              <a:rPr lang="en-US" sz="2400" dirty="0"/>
              <a:t> of the proposed work or approach? </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962F4C9-B4F7-FD48-A375-66B49ACBC81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9897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812852" y="1398638"/>
            <a:ext cx="7879148" cy="3939539"/>
          </a:xfrm>
          <a:prstGeom prst="rect">
            <a:avLst/>
          </a:prstGeom>
        </p:spPr>
        <p:txBody>
          <a:bodyPr wrap="square">
            <a:spAutoFit/>
          </a:bodyPr>
          <a:lstStyle/>
          <a:p>
            <a:pPr>
              <a:lnSpc>
                <a:spcPct val="150000"/>
              </a:lnSpc>
            </a:pPr>
            <a:r>
              <a:rPr lang="en-US" sz="2400" b="1" dirty="0"/>
              <a:t>GSC Research Project: Soundness of Plan (10 points)</a:t>
            </a:r>
          </a:p>
          <a:p>
            <a:pPr>
              <a:lnSpc>
                <a:spcPct val="150000"/>
              </a:lnSpc>
            </a:pPr>
            <a:r>
              <a:rPr lang="en-US" sz="2400" dirty="0"/>
              <a:t>Does the narrative make a compelling case that the project will be completed as proposed within the project period, using the resources available? </a:t>
            </a:r>
          </a:p>
          <a:p>
            <a:pPr>
              <a:lnSpc>
                <a:spcPct val="150000"/>
              </a:lnSpc>
            </a:pPr>
            <a:endParaRPr lang="en-US" sz="2400" dirty="0"/>
          </a:p>
          <a:p>
            <a:pPr>
              <a:lnSpc>
                <a:spcPct val="150000"/>
              </a:lnSpc>
            </a:pPr>
            <a:r>
              <a:rPr lang="en-US" sz="2400" dirty="0"/>
              <a:t>Are potential risks identified, and are contingencies in</a:t>
            </a:r>
          </a:p>
          <a:p>
            <a:pPr>
              <a:lnSpc>
                <a:spcPct val="150000"/>
              </a:lnSpc>
            </a:pPr>
            <a:r>
              <a:rPr lang="en-US" sz="2400" dirty="0"/>
              <a:t>place to mitigate those risks?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808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812852" y="1398638"/>
            <a:ext cx="7879148" cy="3970318"/>
          </a:xfrm>
          <a:prstGeom prst="rect">
            <a:avLst/>
          </a:prstGeom>
        </p:spPr>
        <p:txBody>
          <a:bodyPr wrap="square">
            <a:spAutoFit/>
          </a:bodyPr>
          <a:lstStyle/>
          <a:p>
            <a:endParaRPr lang="en-US" sz="2400" dirty="0"/>
          </a:p>
          <a:p>
            <a:r>
              <a:rPr lang="en-US" sz="2400" b="1" dirty="0"/>
              <a:t>Overall Clarity (10 points)</a:t>
            </a:r>
            <a:br>
              <a:rPr lang="en-US" sz="2400" dirty="0"/>
            </a:br>
            <a:r>
              <a:rPr lang="en-US" sz="2400" dirty="0"/>
              <a:t>Is the proposal compelling, easy to understand, and grammatically correct? </a:t>
            </a:r>
          </a:p>
          <a:p>
            <a:pPr>
              <a:lnSpc>
                <a:spcPct val="150000"/>
              </a:lnSpc>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67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sp>
        <p:nvSpPr>
          <p:cNvPr id="24" name="Rectangle 23">
            <a:extLst>
              <a:ext uri="{FF2B5EF4-FFF2-40B4-BE49-F238E27FC236}">
                <a16:creationId xmlns:a16="http://schemas.microsoft.com/office/drawing/2014/main" id="{311037B9-AE06-D742-9FD3-8CD01DEE3AF2}"/>
              </a:ext>
            </a:extLst>
          </p:cNvPr>
          <p:cNvSpPr/>
          <p:nvPr/>
        </p:nvSpPr>
        <p:spPr>
          <a:xfrm>
            <a:off x="457200" y="838200"/>
            <a:ext cx="4648200" cy="2819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GSC Research Project Proposal</a:t>
            </a:r>
          </a:p>
        </p:txBody>
      </p:sp>
      <p:sp>
        <p:nvSpPr>
          <p:cNvPr id="25" name="Rectangle 24">
            <a:extLst>
              <a:ext uri="{FF2B5EF4-FFF2-40B4-BE49-F238E27FC236}">
                <a16:creationId xmlns:a16="http://schemas.microsoft.com/office/drawing/2014/main" id="{7E8CB34D-8212-E84E-8A53-70C4CE325BDD}"/>
              </a:ext>
            </a:extLst>
          </p:cNvPr>
          <p:cNvSpPr/>
          <p:nvPr/>
        </p:nvSpPr>
        <p:spPr>
          <a:xfrm>
            <a:off x="457200" y="3886200"/>
            <a:ext cx="4648200" cy="99060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GSC Research Project Proposal</a:t>
            </a:r>
          </a:p>
        </p:txBody>
      </p:sp>
    </p:spTree>
    <p:extLst>
      <p:ext uri="{BB962C8B-B14F-4D97-AF65-F5344CB8AC3E}">
        <p14:creationId xmlns:p14="http://schemas.microsoft.com/office/powerpoint/2010/main" val="1364817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Review Criteria (50 points maximum)</a:t>
            </a:r>
          </a:p>
        </p:txBody>
      </p:sp>
      <p:sp>
        <p:nvSpPr>
          <p:cNvPr id="4" name="Rectangle 3"/>
          <p:cNvSpPr/>
          <p:nvPr/>
        </p:nvSpPr>
        <p:spPr>
          <a:xfrm>
            <a:off x="714530" y="1334345"/>
            <a:ext cx="7879148" cy="5159554"/>
          </a:xfrm>
          <a:prstGeom prst="rect">
            <a:avLst/>
          </a:prstGeom>
        </p:spPr>
        <p:txBody>
          <a:bodyPr wrap="square">
            <a:spAutoFit/>
          </a:bodyPr>
          <a:lstStyle/>
          <a:p>
            <a:pPr>
              <a:lnSpc>
                <a:spcPct val="150000"/>
              </a:lnSpc>
            </a:pPr>
            <a:r>
              <a:rPr lang="en-US" sz="2400" b="1" dirty="0"/>
              <a:t>External Opportunity: Merit (10 points)</a:t>
            </a:r>
          </a:p>
          <a:p>
            <a:pPr>
              <a:lnSpc>
                <a:spcPct val="150000"/>
              </a:lnSpc>
            </a:pPr>
            <a:r>
              <a:rPr lang="en-US" sz="2400" dirty="0"/>
              <a:t>Is it clear that the applicant has researched and understands all the key requirements of the external opportunity? Is the opportunity appropriate for the student’s stage and program of study? </a:t>
            </a:r>
            <a:br>
              <a:rPr lang="en-US" dirty="0"/>
            </a:br>
            <a:endParaRPr lang="en-US" dirty="0"/>
          </a:p>
          <a:p>
            <a:pPr>
              <a:lnSpc>
                <a:spcPct val="150000"/>
              </a:lnSpc>
            </a:pPr>
            <a:r>
              <a:rPr lang="en-US" sz="2400" b="1" dirty="0"/>
              <a:t>External Opportunity: Soundness of Plan (10 points)</a:t>
            </a:r>
          </a:p>
          <a:p>
            <a:pPr>
              <a:lnSpc>
                <a:spcPct val="150000"/>
              </a:lnSpc>
            </a:pPr>
            <a:r>
              <a:rPr lang="en-US" dirty="0"/>
              <a:t>Given what was written, </a:t>
            </a:r>
            <a:r>
              <a:rPr lang="en-US" u="sng" dirty="0"/>
              <a:t>how likely </a:t>
            </a:r>
            <a:r>
              <a:rPr lang="en-US" dirty="0"/>
              <a:t>does it seem that the student will be able to develop and </a:t>
            </a:r>
            <a:r>
              <a:rPr lang="en-US" u="sng" dirty="0"/>
              <a:t>submit an on-time, compliant application </a:t>
            </a:r>
            <a:r>
              <a:rPr lang="en-US" dirty="0"/>
              <a:t>or proposal? </a:t>
            </a:r>
            <a:br>
              <a:rPr lang="en-US" dirty="0"/>
            </a:br>
            <a:r>
              <a:rPr lang="en-US" u="sng" dirty="0"/>
              <a:t>How competitive</a:t>
            </a:r>
            <a:r>
              <a:rPr lang="en-US" dirty="0"/>
              <a:t> is the proposal likely to be</a:t>
            </a:r>
            <a:r>
              <a:rPr lang="en-US" sz="2400" dirty="0"/>
              <a:t>?</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719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Award and Requirements</a:t>
            </a:r>
          </a:p>
        </p:txBody>
      </p:sp>
      <p:sp>
        <p:nvSpPr>
          <p:cNvPr id="4" name="Rectangle 3"/>
          <p:cNvSpPr/>
          <p:nvPr/>
        </p:nvSpPr>
        <p:spPr>
          <a:xfrm>
            <a:off x="827972" y="1398638"/>
            <a:ext cx="7879148" cy="8032968"/>
          </a:xfrm>
          <a:prstGeom prst="rect">
            <a:avLst/>
          </a:prstGeom>
        </p:spPr>
        <p:txBody>
          <a:bodyPr wrap="square">
            <a:spAutoFit/>
          </a:bodyPr>
          <a:lstStyle/>
          <a:p>
            <a:pPr marL="342900" indent="-342900">
              <a:lnSpc>
                <a:spcPct val="150000"/>
              </a:lnSpc>
              <a:buFont typeface="Arial"/>
              <a:buChar char="•"/>
            </a:pPr>
            <a:r>
              <a:rPr lang="en-US" sz="2400" dirty="0"/>
              <a:t>Awardees will sign an award agreement with ORSP</a:t>
            </a:r>
          </a:p>
          <a:p>
            <a:pPr marL="342900" indent="-342900">
              <a:lnSpc>
                <a:spcPct val="150000"/>
              </a:lnSpc>
              <a:buFont typeface="Arial"/>
              <a:buChar char="•"/>
            </a:pPr>
            <a:r>
              <a:rPr lang="en-US" sz="2400" dirty="0"/>
              <a:t>Funds will be transferred to a Departmental Account under the control of the Advisor or Dept. Point of Contact</a:t>
            </a:r>
          </a:p>
          <a:p>
            <a:pPr marL="342900" indent="-342900">
              <a:lnSpc>
                <a:spcPct val="150000"/>
              </a:lnSpc>
              <a:buFont typeface="Arial"/>
              <a:buChar char="•"/>
            </a:pPr>
            <a:r>
              <a:rPr lang="en-US" sz="2400" dirty="0"/>
              <a:t>Awardees will present at the Graduate School 3M Thesis Competition in Fall 2020</a:t>
            </a:r>
          </a:p>
          <a:p>
            <a:pPr marL="342900" indent="-342900">
              <a:lnSpc>
                <a:spcPct val="150000"/>
              </a:lnSpc>
              <a:buFont typeface="Arial"/>
              <a:buChar char="•"/>
            </a:pPr>
            <a:r>
              <a:rPr lang="en-US" sz="2400" dirty="0"/>
              <a:t>Awardees will present a poster at the GSC poster symposium in Spring 2021</a:t>
            </a:r>
          </a:p>
          <a:p>
            <a:pPr marL="342900" indent="-342900">
              <a:lnSpc>
                <a:spcPct val="150000"/>
              </a:lnSpc>
              <a:buFont typeface="Arial"/>
              <a:buChar char="•"/>
            </a:pPr>
            <a:r>
              <a:rPr lang="en-US" sz="2400" dirty="0"/>
              <a:t>Awardees will submit mid-term (December) and final (May) reports to GSC</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40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Finding External Opportunities</a:t>
            </a:r>
          </a:p>
        </p:txBody>
      </p:sp>
      <p:sp>
        <p:nvSpPr>
          <p:cNvPr id="4" name="Rectangle 3"/>
          <p:cNvSpPr/>
          <p:nvPr/>
        </p:nvSpPr>
        <p:spPr>
          <a:xfrm>
            <a:off x="827972" y="1398638"/>
            <a:ext cx="7879148" cy="4154984"/>
          </a:xfrm>
          <a:prstGeom prst="rect">
            <a:avLst/>
          </a:prstGeom>
        </p:spPr>
        <p:txBody>
          <a:bodyPr wrap="square">
            <a:spAutoFit/>
          </a:bodyPr>
          <a:lstStyle/>
          <a:p>
            <a:pPr marL="342900" indent="-342900">
              <a:lnSpc>
                <a:spcPct val="150000"/>
              </a:lnSpc>
              <a:buFont typeface="Arial"/>
              <a:buChar char="•"/>
            </a:pPr>
            <a:r>
              <a:rPr lang="en-US" sz="2400" dirty="0"/>
              <a:t>UM’s COS/Pivot Subscription</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184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a:bodyPr>
          <a:lstStyle/>
          <a:p>
            <a:pPr algn="l"/>
            <a:r>
              <a:rPr lang="en-US" sz="2800" b="0" dirty="0"/>
              <a:t>Finding External Ops: Things to Look For</a:t>
            </a:r>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Who is the sponsor?</a:t>
            </a:r>
          </a:p>
          <a:p>
            <a:pPr marL="342900" indent="-342900">
              <a:lnSpc>
                <a:spcPct val="150000"/>
              </a:lnSpc>
              <a:buFont typeface="Arial"/>
              <a:buChar char="•"/>
            </a:pPr>
            <a:r>
              <a:rPr lang="en-US" sz="2400" dirty="0"/>
              <a:t>When and where is the award?</a:t>
            </a:r>
          </a:p>
          <a:p>
            <a:pPr marL="342900" indent="-342900">
              <a:lnSpc>
                <a:spcPct val="150000"/>
              </a:lnSpc>
              <a:buFont typeface="Arial"/>
              <a:buChar char="•"/>
            </a:pPr>
            <a:r>
              <a:rPr lang="en-US" sz="2400" dirty="0"/>
              <a:t>How much $$ are the awards for?</a:t>
            </a:r>
          </a:p>
          <a:p>
            <a:pPr marL="342900" indent="-342900">
              <a:lnSpc>
                <a:spcPct val="150000"/>
              </a:lnSpc>
              <a:buFont typeface="Arial"/>
              <a:buChar char="•"/>
            </a:pPr>
            <a:r>
              <a:rPr lang="en-US" sz="2400" dirty="0"/>
              <a:t>What can you (and can’t you) spend the money on?</a:t>
            </a:r>
          </a:p>
          <a:p>
            <a:pPr marL="342900" indent="-342900">
              <a:lnSpc>
                <a:spcPct val="150000"/>
              </a:lnSpc>
              <a:buFont typeface="Arial"/>
              <a:buChar char="•"/>
            </a:pPr>
            <a:r>
              <a:rPr lang="en-US" sz="2400" dirty="0"/>
              <a:t>Who is the check made out to—the student, or the University?</a:t>
            </a:r>
          </a:p>
          <a:p>
            <a:pPr marL="342900" indent="-342900">
              <a:lnSpc>
                <a:spcPct val="150000"/>
              </a:lnSpc>
              <a:buFont typeface="Arial"/>
              <a:buChar char="•"/>
            </a:pPr>
            <a:r>
              <a:rPr lang="en-US" sz="2400" dirty="0"/>
              <a:t>Is U.S. citizenship or permanent residency required?</a:t>
            </a:r>
          </a:p>
          <a:p>
            <a:pPr marL="342900" indent="-342900">
              <a:lnSpc>
                <a:spcPct val="150000"/>
              </a:lnSpc>
              <a:buFont typeface="Arial"/>
              <a:buChar char="•"/>
            </a:pPr>
            <a:r>
              <a:rPr lang="en-US" sz="2400" dirty="0"/>
              <a:t>When is application deadline and process?</a:t>
            </a:r>
          </a:p>
          <a:p>
            <a:pPr marL="342900" indent="-342900">
              <a:lnSpc>
                <a:spcPct val="150000"/>
              </a:lnSpc>
              <a:buFont typeface="Arial"/>
              <a:buChar char="•"/>
            </a:pPr>
            <a:r>
              <a:rPr lang="en-US" sz="2400" dirty="0"/>
              <a:t>What all components are required in the application?</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177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7437732" cy="588399"/>
          </a:xfrm>
        </p:spPr>
        <p:txBody>
          <a:bodyPr anchor="t">
            <a:normAutofit/>
          </a:bodyPr>
          <a:lstStyle/>
          <a:p>
            <a:pPr algn="l"/>
            <a:r>
              <a:rPr lang="en-US" sz="2800" b="0" dirty="0"/>
              <a:t>Finding External Ops: Things to Look For (cont.)</a:t>
            </a:r>
          </a:p>
        </p:txBody>
      </p:sp>
      <p:sp>
        <p:nvSpPr>
          <p:cNvPr id="4" name="Rectangle 3"/>
          <p:cNvSpPr/>
          <p:nvPr/>
        </p:nvSpPr>
        <p:spPr>
          <a:xfrm>
            <a:off x="827972" y="1398638"/>
            <a:ext cx="7879148" cy="8586966"/>
          </a:xfrm>
          <a:prstGeom prst="rect">
            <a:avLst/>
          </a:prstGeom>
        </p:spPr>
        <p:txBody>
          <a:bodyPr wrap="square">
            <a:spAutoFit/>
          </a:bodyPr>
          <a:lstStyle/>
          <a:p>
            <a:pPr marL="342900" indent="-342900">
              <a:lnSpc>
                <a:spcPct val="150000"/>
              </a:lnSpc>
              <a:buFont typeface="Arial"/>
              <a:buChar char="•"/>
            </a:pPr>
            <a:r>
              <a:rPr lang="en-US" sz="2400" dirty="0"/>
              <a:t>Is there a prescribed budget format?</a:t>
            </a:r>
          </a:p>
          <a:p>
            <a:pPr marL="342900" indent="-342900">
              <a:lnSpc>
                <a:spcPct val="150000"/>
              </a:lnSpc>
              <a:buFont typeface="Arial"/>
              <a:buChar char="•"/>
            </a:pPr>
            <a:r>
              <a:rPr lang="en-US" sz="2400" dirty="0"/>
              <a:t>Is tuition allowed?</a:t>
            </a:r>
          </a:p>
          <a:p>
            <a:pPr marL="342900" indent="-342900">
              <a:lnSpc>
                <a:spcPct val="150000"/>
              </a:lnSpc>
              <a:buFont typeface="Arial"/>
              <a:buChar char="•"/>
            </a:pPr>
            <a:r>
              <a:rPr lang="en-US" sz="2400" dirty="0"/>
              <a:t>How many awards are expected?</a:t>
            </a:r>
          </a:p>
          <a:p>
            <a:pPr marL="342900" indent="-342900">
              <a:lnSpc>
                <a:spcPct val="150000"/>
              </a:lnSpc>
              <a:buFont typeface="Arial"/>
              <a:buChar char="•"/>
            </a:pPr>
            <a:r>
              <a:rPr lang="en-US" sz="2400" dirty="0"/>
              <a:t>What is the expected funding rate?</a:t>
            </a:r>
          </a:p>
          <a:p>
            <a:pPr marL="342900" indent="-342900">
              <a:lnSpc>
                <a:spcPct val="150000"/>
              </a:lnSpc>
              <a:buFont typeface="Arial"/>
              <a:buChar char="•"/>
            </a:pPr>
            <a:r>
              <a:rPr lang="en-US" sz="2400" dirty="0"/>
              <a:t>What/who has been funded in the past?</a:t>
            </a:r>
          </a:p>
          <a:p>
            <a:pPr marL="342900" indent="-342900">
              <a:lnSpc>
                <a:spcPct val="150000"/>
              </a:lnSpc>
              <a:buFont typeface="Arial"/>
              <a:buChar char="•"/>
            </a:pPr>
            <a:r>
              <a:rPr lang="en-US" sz="2400" dirty="0"/>
              <a:t>What are the performance requirements if awarded?</a:t>
            </a:r>
          </a:p>
          <a:p>
            <a:pPr marL="342900" indent="-342900">
              <a:lnSpc>
                <a:spcPct val="150000"/>
              </a:lnSpc>
              <a:buFont typeface="Arial"/>
              <a:buChar char="•"/>
            </a:pPr>
            <a:r>
              <a:rPr lang="en-US" sz="2400" dirty="0"/>
              <a:t>What reporting requirements?</a:t>
            </a:r>
          </a:p>
          <a:p>
            <a:pPr marL="342900" indent="-342900">
              <a:lnSpc>
                <a:spcPct val="150000"/>
              </a:lnSpc>
              <a:buFont typeface="Arial"/>
              <a:buChar char="•"/>
            </a:pPr>
            <a:r>
              <a:rPr lang="en-US" sz="2400" dirty="0"/>
              <a:t>Income tax implications?</a:t>
            </a:r>
          </a:p>
          <a:p>
            <a:pPr marL="342900" indent="-342900">
              <a:lnSpc>
                <a:spcPct val="150000"/>
              </a:lnSpc>
              <a:buFont typeface="Arial"/>
              <a:buChar char="•"/>
            </a:pPr>
            <a:r>
              <a:rPr lang="en-US" sz="2400" dirty="0"/>
              <a:t>Required format for resume or </a:t>
            </a:r>
            <a:r>
              <a:rPr lang="en-US" sz="2400" dirty="0" err="1"/>
              <a:t>biosketch</a:t>
            </a:r>
            <a:r>
              <a:rPr lang="en-US" sz="2400" dirty="0"/>
              <a:t> </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519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08DC9B3-7DD0-5647-B577-E61CF2153765}"/>
              </a:ext>
            </a:extLst>
          </p:cNvPr>
          <p:cNvPicPr>
            <a:picLocks noChangeAspect="1"/>
          </p:cNvPicPr>
          <p:nvPr/>
        </p:nvPicPr>
        <p:blipFill>
          <a:blip r:embed="rId2"/>
          <a:stretch>
            <a:fillRect/>
          </a:stretch>
        </p:blipFill>
        <p:spPr>
          <a:xfrm>
            <a:off x="658405" y="1342917"/>
            <a:ext cx="7607300" cy="4953000"/>
          </a:xfrm>
          <a:prstGeom prst="rect">
            <a:avLst/>
          </a:prstGeom>
        </p:spPr>
      </p:pic>
    </p:spTree>
    <p:extLst>
      <p:ext uri="{BB962C8B-B14F-4D97-AF65-F5344CB8AC3E}">
        <p14:creationId xmlns:p14="http://schemas.microsoft.com/office/powerpoint/2010/main" val="633278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D7C67929-3849-6A4B-BCE7-BBCDC028DAA5}"/>
              </a:ext>
            </a:extLst>
          </p:cNvPr>
          <p:cNvPicPr>
            <a:picLocks noChangeAspect="1"/>
          </p:cNvPicPr>
          <p:nvPr/>
        </p:nvPicPr>
        <p:blipFill>
          <a:blip r:embed="rId2"/>
          <a:stretch>
            <a:fillRect/>
          </a:stretch>
        </p:blipFill>
        <p:spPr>
          <a:xfrm>
            <a:off x="1100833" y="1451738"/>
            <a:ext cx="3695700" cy="1841500"/>
          </a:xfrm>
          <a:prstGeom prst="rect">
            <a:avLst/>
          </a:prstGeom>
        </p:spPr>
      </p:pic>
      <p:sp>
        <p:nvSpPr>
          <p:cNvPr id="7" name="Rectangle 6">
            <a:extLst>
              <a:ext uri="{FF2B5EF4-FFF2-40B4-BE49-F238E27FC236}">
                <a16:creationId xmlns:a16="http://schemas.microsoft.com/office/drawing/2014/main" id="{55863987-E900-EB45-B088-3ADED4F50A30}"/>
              </a:ext>
            </a:extLst>
          </p:cNvPr>
          <p:cNvSpPr/>
          <p:nvPr/>
        </p:nvSpPr>
        <p:spPr>
          <a:xfrm>
            <a:off x="607264" y="3302949"/>
            <a:ext cx="7879148" cy="2251065"/>
          </a:xfrm>
          <a:prstGeom prst="rect">
            <a:avLst/>
          </a:prstGeom>
        </p:spPr>
        <p:txBody>
          <a:bodyPr wrap="square">
            <a:spAutoFit/>
          </a:bodyPr>
          <a:lstStyle/>
          <a:p>
            <a:pPr marL="342900" indent="-342900">
              <a:lnSpc>
                <a:spcPct val="150000"/>
              </a:lnSpc>
              <a:buFont typeface="Arial"/>
              <a:buChar char="•"/>
            </a:pPr>
            <a:r>
              <a:rPr lang="en-US" sz="2400" dirty="0"/>
              <a:t>The first time click “signup” to sign up for your account</a:t>
            </a:r>
          </a:p>
          <a:p>
            <a:pPr marL="342900" indent="-342900">
              <a:lnSpc>
                <a:spcPct val="150000"/>
              </a:lnSpc>
              <a:buFont typeface="Arial"/>
              <a:buChar char="•"/>
            </a:pPr>
            <a:r>
              <a:rPr lang="en-US" sz="2400" dirty="0"/>
              <a:t>Use your @</a:t>
            </a:r>
            <a:r>
              <a:rPr lang="en-US" sz="2400" dirty="0" err="1"/>
              <a:t>go.olemiss.edu</a:t>
            </a:r>
            <a:r>
              <a:rPr lang="en-US" sz="2400" dirty="0"/>
              <a:t> e-mail address</a:t>
            </a:r>
          </a:p>
          <a:p>
            <a:pPr marL="342900" indent="-342900">
              <a:lnSpc>
                <a:spcPct val="150000"/>
              </a:lnSpc>
              <a:buFont typeface="Arial"/>
              <a:buChar char="•"/>
            </a:pPr>
            <a:r>
              <a:rPr lang="en-US" sz="2400" dirty="0"/>
              <a:t>Select a password—this is NOT the same as your </a:t>
            </a:r>
            <a:r>
              <a:rPr lang="en-US" sz="2400" dirty="0" err="1"/>
              <a:t>WebId</a:t>
            </a:r>
            <a:r>
              <a:rPr lang="en-US" sz="2400" dirty="0"/>
              <a:t> password</a:t>
            </a:r>
          </a:p>
        </p:txBody>
      </p:sp>
    </p:spTree>
    <p:extLst>
      <p:ext uri="{BB962C8B-B14F-4D97-AF65-F5344CB8AC3E}">
        <p14:creationId xmlns:p14="http://schemas.microsoft.com/office/powerpoint/2010/main" val="1716981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DB621-0AF8-F04F-BE73-D5560D2760B5}"/>
              </a:ext>
            </a:extLst>
          </p:cNvPr>
          <p:cNvPicPr>
            <a:picLocks noChangeAspect="1"/>
          </p:cNvPicPr>
          <p:nvPr/>
        </p:nvPicPr>
        <p:blipFill>
          <a:blip r:embed="rId2"/>
          <a:stretch>
            <a:fillRect/>
          </a:stretch>
        </p:blipFill>
        <p:spPr>
          <a:xfrm>
            <a:off x="827972" y="1201325"/>
            <a:ext cx="6515100" cy="43307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55863987-E900-EB45-B088-3ADED4F50A30}"/>
              </a:ext>
            </a:extLst>
          </p:cNvPr>
          <p:cNvSpPr/>
          <p:nvPr/>
        </p:nvSpPr>
        <p:spPr>
          <a:xfrm>
            <a:off x="607264" y="5350829"/>
            <a:ext cx="7879148" cy="1143070"/>
          </a:xfrm>
          <a:prstGeom prst="rect">
            <a:avLst/>
          </a:prstGeom>
        </p:spPr>
        <p:txBody>
          <a:bodyPr wrap="square">
            <a:spAutoFit/>
          </a:bodyPr>
          <a:lstStyle/>
          <a:p>
            <a:pPr marL="342900" indent="-342900">
              <a:lnSpc>
                <a:spcPct val="150000"/>
              </a:lnSpc>
              <a:buFont typeface="Arial"/>
              <a:buChar char="•"/>
            </a:pPr>
            <a:r>
              <a:rPr lang="en-US" sz="2400" dirty="0"/>
              <a:t>Add search terms and click Search Pivot</a:t>
            </a:r>
          </a:p>
          <a:p>
            <a:pPr marL="342900" indent="-342900">
              <a:lnSpc>
                <a:spcPct val="150000"/>
              </a:lnSpc>
              <a:buFont typeface="Arial"/>
              <a:buChar char="•"/>
            </a:pPr>
            <a:r>
              <a:rPr lang="en-US" sz="2400" dirty="0"/>
              <a:t>Or Click Advanced Search to specify different parameters</a:t>
            </a:r>
          </a:p>
        </p:txBody>
      </p:sp>
    </p:spTree>
    <p:extLst>
      <p:ext uri="{BB962C8B-B14F-4D97-AF65-F5344CB8AC3E}">
        <p14:creationId xmlns:p14="http://schemas.microsoft.com/office/powerpoint/2010/main" val="1776686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 Advanced Search</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3796DB3-C5DC-6243-905F-CD5BB18535C3}"/>
              </a:ext>
            </a:extLst>
          </p:cNvPr>
          <p:cNvPicPr>
            <a:picLocks noChangeAspect="1"/>
          </p:cNvPicPr>
          <p:nvPr/>
        </p:nvPicPr>
        <p:blipFill>
          <a:blip r:embed="rId2"/>
          <a:stretch>
            <a:fillRect/>
          </a:stretch>
        </p:blipFill>
        <p:spPr>
          <a:xfrm>
            <a:off x="657588" y="1201325"/>
            <a:ext cx="6680200" cy="5041900"/>
          </a:xfrm>
          <a:prstGeom prst="rect">
            <a:avLst/>
          </a:prstGeom>
        </p:spPr>
      </p:pic>
      <p:pic>
        <p:nvPicPr>
          <p:cNvPr id="3" name="Picture 2">
            <a:extLst>
              <a:ext uri="{FF2B5EF4-FFF2-40B4-BE49-F238E27FC236}">
                <a16:creationId xmlns:a16="http://schemas.microsoft.com/office/drawing/2014/main" id="{84005648-F1AD-CE48-8C19-EDDB95C19BE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43260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COS/Pivot Demonstration: Advanced Search</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3D60B01-6757-3740-B23E-D0A5DE442ECB}"/>
              </a:ext>
            </a:extLst>
          </p:cNvPr>
          <p:cNvPicPr>
            <a:picLocks noChangeAspect="1"/>
          </p:cNvPicPr>
          <p:nvPr/>
        </p:nvPicPr>
        <p:blipFill>
          <a:blip r:embed="rId2"/>
          <a:stretch>
            <a:fillRect/>
          </a:stretch>
        </p:blipFill>
        <p:spPr>
          <a:xfrm>
            <a:off x="300037" y="1658936"/>
            <a:ext cx="8843963" cy="4840157"/>
          </a:xfrm>
          <a:prstGeom prst="rect">
            <a:avLst/>
          </a:prstGeom>
        </p:spPr>
      </p:pic>
    </p:spTree>
    <p:extLst>
      <p:ext uri="{BB962C8B-B14F-4D97-AF65-F5344CB8AC3E}">
        <p14:creationId xmlns:p14="http://schemas.microsoft.com/office/powerpoint/2010/main" val="16581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709C74E-D62B-DE4A-8D7E-1C1357DD4380}"/>
              </a:ext>
            </a:extLst>
          </p:cNvPr>
          <p:cNvGrpSpPr/>
          <p:nvPr/>
        </p:nvGrpSpPr>
        <p:grpSpPr>
          <a:xfrm>
            <a:off x="533400" y="266780"/>
            <a:ext cx="4420892" cy="6286420"/>
            <a:chOff x="3124200" y="266780"/>
            <a:chExt cx="4420892" cy="6286420"/>
          </a:xfrm>
        </p:grpSpPr>
        <p:sp>
          <p:nvSpPr>
            <p:cNvPr id="5" name="Rectangle 4">
              <a:extLst>
                <a:ext uri="{FF2B5EF4-FFF2-40B4-BE49-F238E27FC236}">
                  <a16:creationId xmlns:a16="http://schemas.microsoft.com/office/drawing/2014/main" id="{89DA2C02-B0BA-8942-B6B2-E370D6F573F0}"/>
                </a:ext>
              </a:extLst>
            </p:cNvPr>
            <p:cNvSpPr/>
            <p:nvPr/>
          </p:nvSpPr>
          <p:spPr>
            <a:xfrm>
              <a:off x="3124200" y="266780"/>
              <a:ext cx="4419600" cy="3810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Summary (1 page)</a:t>
              </a:r>
            </a:p>
          </p:txBody>
        </p:sp>
        <p:sp>
          <p:nvSpPr>
            <p:cNvPr id="6" name="Rectangle 5">
              <a:extLst>
                <a:ext uri="{FF2B5EF4-FFF2-40B4-BE49-F238E27FC236}">
                  <a16:creationId xmlns:a16="http://schemas.microsoft.com/office/drawing/2014/main" id="{09DE3C18-75F0-0C4F-BB41-75D78AE638AF}"/>
                </a:ext>
              </a:extLst>
            </p:cNvPr>
            <p:cNvSpPr/>
            <p:nvPr/>
          </p:nvSpPr>
          <p:spPr>
            <a:xfrm>
              <a:off x="3153824" y="873231"/>
              <a:ext cx="4389976"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Research Strategy (4 pages)</a:t>
              </a:r>
            </a:p>
          </p:txBody>
        </p:sp>
        <p:sp>
          <p:nvSpPr>
            <p:cNvPr id="13" name="Rectangle 12">
              <a:extLst>
                <a:ext uri="{FF2B5EF4-FFF2-40B4-BE49-F238E27FC236}">
                  <a16:creationId xmlns:a16="http://schemas.microsoft.com/office/drawing/2014/main" id="{C4AF3928-D2D0-7747-A7E3-24AC774D31D1}"/>
                </a:ext>
              </a:extLst>
            </p:cNvPr>
            <p:cNvSpPr/>
            <p:nvPr/>
          </p:nvSpPr>
          <p:spPr>
            <a:xfrm>
              <a:off x="3124200" y="13335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Deliverables &amp; Timeline (1 page)</a:t>
              </a:r>
            </a:p>
          </p:txBody>
        </p:sp>
        <p:sp>
          <p:nvSpPr>
            <p:cNvPr id="14" name="Rectangle 13">
              <a:extLst>
                <a:ext uri="{FF2B5EF4-FFF2-40B4-BE49-F238E27FC236}">
                  <a16:creationId xmlns:a16="http://schemas.microsoft.com/office/drawing/2014/main" id="{9A636994-71DB-4740-B2C1-63FCF73446F1}"/>
                </a:ext>
              </a:extLst>
            </p:cNvPr>
            <p:cNvSpPr/>
            <p:nvPr/>
          </p:nvSpPr>
          <p:spPr>
            <a:xfrm>
              <a:off x="3142280" y="1790780"/>
              <a:ext cx="4401519"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GSC Project Budget/Justification (1 page)</a:t>
              </a:r>
            </a:p>
          </p:txBody>
        </p:sp>
        <p:sp>
          <p:nvSpPr>
            <p:cNvPr id="15" name="Rectangle 14">
              <a:extLst>
                <a:ext uri="{FF2B5EF4-FFF2-40B4-BE49-F238E27FC236}">
                  <a16:creationId xmlns:a16="http://schemas.microsoft.com/office/drawing/2014/main" id="{7025B280-7C8D-7B47-8518-5E03F3F10EBB}"/>
                </a:ext>
              </a:extLst>
            </p:cNvPr>
            <p:cNvSpPr/>
            <p:nvPr/>
          </p:nvSpPr>
          <p:spPr>
            <a:xfrm>
              <a:off x="3140990" y="2247980"/>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References Cited</a:t>
              </a:r>
            </a:p>
          </p:txBody>
        </p:sp>
        <p:sp>
          <p:nvSpPr>
            <p:cNvPr id="16" name="Rectangle 15">
              <a:extLst>
                <a:ext uri="{FF2B5EF4-FFF2-40B4-BE49-F238E27FC236}">
                  <a16:creationId xmlns:a16="http://schemas.microsoft.com/office/drawing/2014/main" id="{A8E309A7-F266-584C-A4B5-DD578B1352B0}"/>
                </a:ext>
              </a:extLst>
            </p:cNvPr>
            <p:cNvSpPr/>
            <p:nvPr/>
          </p:nvSpPr>
          <p:spPr>
            <a:xfrm>
              <a:off x="3140990" y="2720113"/>
              <a:ext cx="440281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Biographical Sketch (2 pages)</a:t>
              </a:r>
            </a:p>
          </p:txBody>
        </p:sp>
        <p:sp>
          <p:nvSpPr>
            <p:cNvPr id="17" name="Rectangle 16">
              <a:extLst>
                <a:ext uri="{FF2B5EF4-FFF2-40B4-BE49-F238E27FC236}">
                  <a16:creationId xmlns:a16="http://schemas.microsoft.com/office/drawing/2014/main" id="{D459BFD7-3E61-5D4F-8C68-0175284ED753}"/>
                </a:ext>
              </a:extLst>
            </p:cNvPr>
            <p:cNvSpPr/>
            <p:nvPr/>
          </p:nvSpPr>
          <p:spPr>
            <a:xfrm>
              <a:off x="3124200" y="3162380"/>
              <a:ext cx="4419600" cy="4190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 from Prior GSC Support (1 page)</a:t>
              </a:r>
            </a:p>
          </p:txBody>
        </p:sp>
        <p:sp>
          <p:nvSpPr>
            <p:cNvPr id="18" name="Rectangle 17">
              <a:extLst>
                <a:ext uri="{FF2B5EF4-FFF2-40B4-BE49-F238E27FC236}">
                  <a16:creationId xmlns:a16="http://schemas.microsoft.com/office/drawing/2014/main" id="{30EDB44B-E93B-AF42-B64B-EC196008301B}"/>
                </a:ext>
              </a:extLst>
            </p:cNvPr>
            <p:cNvSpPr/>
            <p:nvPr/>
          </p:nvSpPr>
          <p:spPr>
            <a:xfrm>
              <a:off x="3124200" y="39243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Overview</a:t>
              </a:r>
            </a:p>
          </p:txBody>
        </p:sp>
        <p:sp>
          <p:nvSpPr>
            <p:cNvPr id="19" name="Rectangle 18">
              <a:extLst>
                <a:ext uri="{FF2B5EF4-FFF2-40B4-BE49-F238E27FC236}">
                  <a16:creationId xmlns:a16="http://schemas.microsoft.com/office/drawing/2014/main" id="{DFF59516-7374-9241-8171-42209B6A6C10}"/>
                </a:ext>
              </a:extLst>
            </p:cNvPr>
            <p:cNvSpPr/>
            <p:nvPr/>
          </p:nvSpPr>
          <p:spPr>
            <a:xfrm>
              <a:off x="3124200" y="4381580"/>
              <a:ext cx="4419600" cy="41902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External Opportunity Plan</a:t>
              </a:r>
            </a:p>
          </p:txBody>
        </p:sp>
        <p:sp>
          <p:nvSpPr>
            <p:cNvPr id="20" name="Rectangle 19">
              <a:extLst>
                <a:ext uri="{FF2B5EF4-FFF2-40B4-BE49-F238E27FC236}">
                  <a16:creationId xmlns:a16="http://schemas.microsoft.com/office/drawing/2014/main" id="{9DC4E4A2-EFAD-2E45-A316-68EFA34BEB2D}"/>
                </a:ext>
              </a:extLst>
            </p:cNvPr>
            <p:cNvSpPr/>
            <p:nvPr/>
          </p:nvSpPr>
          <p:spPr>
            <a:xfrm>
              <a:off x="3125492" y="56007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Head Shot Photo</a:t>
              </a:r>
            </a:p>
          </p:txBody>
        </p:sp>
        <p:sp>
          <p:nvSpPr>
            <p:cNvPr id="21" name="Rectangle 20">
              <a:extLst>
                <a:ext uri="{FF2B5EF4-FFF2-40B4-BE49-F238E27FC236}">
                  <a16:creationId xmlns:a16="http://schemas.microsoft.com/office/drawing/2014/main" id="{F40797A4-A3F9-944A-8226-9E71343A927F}"/>
                </a:ext>
              </a:extLst>
            </p:cNvPr>
            <p:cNvSpPr/>
            <p:nvPr/>
          </p:nvSpPr>
          <p:spPr>
            <a:xfrm>
              <a:off x="3124200" y="6134180"/>
              <a:ext cx="4419600" cy="41902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Short Student Bio (&lt;125 words)</a:t>
              </a:r>
            </a:p>
          </p:txBody>
        </p:sp>
        <p:sp>
          <p:nvSpPr>
            <p:cNvPr id="22" name="Rectangle 21">
              <a:extLst>
                <a:ext uri="{FF2B5EF4-FFF2-40B4-BE49-F238E27FC236}">
                  <a16:creationId xmlns:a16="http://schemas.microsoft.com/office/drawing/2014/main" id="{4D41A7A0-B03A-D44F-BF9E-BE234F13FAAD}"/>
                </a:ext>
              </a:extLst>
            </p:cNvPr>
            <p:cNvSpPr/>
            <p:nvPr/>
          </p:nvSpPr>
          <p:spPr>
            <a:xfrm>
              <a:off x="3124200" y="4991180"/>
              <a:ext cx="4419600" cy="419020"/>
            </a:xfrm>
            <a:prstGeom prst="rect">
              <a:avLst/>
            </a:prstGeom>
            <a:solidFill>
              <a:schemeClr val="accent3">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Signed Terms of Agreement Form</a:t>
              </a:r>
            </a:p>
          </p:txBody>
        </p:sp>
      </p:grpSp>
    </p:spTree>
    <p:extLst>
      <p:ext uri="{BB962C8B-B14F-4D97-AF65-F5344CB8AC3E}">
        <p14:creationId xmlns:p14="http://schemas.microsoft.com/office/powerpoint/2010/main" val="613636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Advanced Search: Activity Type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802BEF6A-643A-094D-B613-EC2260FCB458}"/>
              </a:ext>
            </a:extLst>
          </p:cNvPr>
          <p:cNvPicPr>
            <a:picLocks noChangeAspect="1"/>
          </p:cNvPicPr>
          <p:nvPr/>
        </p:nvPicPr>
        <p:blipFill>
          <a:blip r:embed="rId2"/>
          <a:stretch>
            <a:fillRect/>
          </a:stretch>
        </p:blipFill>
        <p:spPr>
          <a:xfrm>
            <a:off x="758826" y="4352925"/>
            <a:ext cx="6874062" cy="2276475"/>
          </a:xfrm>
          <a:prstGeom prst="rect">
            <a:avLst/>
          </a:prstGeom>
        </p:spPr>
      </p:pic>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2251065"/>
          </a:xfrm>
          <a:prstGeom prst="rect">
            <a:avLst/>
          </a:prstGeom>
        </p:spPr>
        <p:txBody>
          <a:bodyPr wrap="square">
            <a:spAutoFit/>
          </a:bodyPr>
          <a:lstStyle/>
          <a:p>
            <a:pPr marL="342900" indent="-342900">
              <a:lnSpc>
                <a:spcPct val="150000"/>
              </a:lnSpc>
              <a:buFont typeface="Arial"/>
              <a:buChar char="•"/>
            </a:pPr>
            <a:r>
              <a:rPr lang="en-US" sz="2400" dirty="0"/>
              <a:t>To search based on where an activity can occur</a:t>
            </a:r>
          </a:p>
          <a:p>
            <a:pPr marL="342900" indent="-342900">
              <a:lnSpc>
                <a:spcPct val="150000"/>
              </a:lnSpc>
              <a:buFont typeface="Arial"/>
              <a:buChar char="•"/>
            </a:pPr>
            <a:r>
              <a:rPr lang="en-US" sz="2400" dirty="0"/>
              <a:t>Typically: Enter United States</a:t>
            </a:r>
          </a:p>
          <a:p>
            <a:pPr marL="342900" indent="-342900">
              <a:lnSpc>
                <a:spcPct val="150000"/>
              </a:lnSpc>
              <a:buFont typeface="Arial"/>
              <a:buChar char="•"/>
            </a:pPr>
            <a:r>
              <a:rPr lang="en-US" sz="2400" dirty="0"/>
              <a:t>Unrestricted = include </a:t>
            </a:r>
            <a:r>
              <a:rPr lang="en-US" sz="2400" dirty="0" err="1"/>
              <a:t>opps</a:t>
            </a:r>
            <a:r>
              <a:rPr lang="en-US" sz="2400" dirty="0"/>
              <a:t> that do not restrict activity location</a:t>
            </a:r>
          </a:p>
          <a:p>
            <a:pPr marL="342900" indent="-342900">
              <a:lnSpc>
                <a:spcPct val="150000"/>
              </a:lnSpc>
              <a:buFont typeface="Arial"/>
              <a:buChar char="•"/>
            </a:pPr>
            <a:r>
              <a:rPr lang="en-US" sz="2400" dirty="0"/>
              <a:t>Unspecified = include </a:t>
            </a:r>
            <a:r>
              <a:rPr lang="en-US" sz="2400" dirty="0" err="1"/>
              <a:t>opps</a:t>
            </a:r>
            <a:r>
              <a:rPr lang="en-US" sz="2400" dirty="0"/>
              <a:t> that do not seem to restrict location</a:t>
            </a:r>
          </a:p>
        </p:txBody>
      </p:sp>
      <p:pic>
        <p:nvPicPr>
          <p:cNvPr id="10" name="Picture 9">
            <a:extLst>
              <a:ext uri="{FF2B5EF4-FFF2-40B4-BE49-F238E27FC236}">
                <a16:creationId xmlns:a16="http://schemas.microsoft.com/office/drawing/2014/main" id="{983EA718-5E00-F640-B686-6375386E7649}"/>
              </a:ext>
            </a:extLst>
          </p:cNvPr>
          <p:cNvPicPr>
            <a:picLocks noChangeAspect="1"/>
          </p:cNvPicPr>
          <p:nvPr/>
        </p:nvPicPr>
        <p:blipFill>
          <a:blip r:embed="rId3"/>
          <a:stretch>
            <a:fillRect/>
          </a:stretch>
        </p:blipFill>
        <p:spPr>
          <a:xfrm>
            <a:off x="1651001" y="5267325"/>
            <a:ext cx="1320800" cy="344557"/>
          </a:xfrm>
          <a:prstGeom prst="rect">
            <a:avLst/>
          </a:prstGeom>
        </p:spPr>
      </p:pic>
      <p:sp>
        <p:nvSpPr>
          <p:cNvPr id="11" name="Rectangle 10">
            <a:extLst>
              <a:ext uri="{FF2B5EF4-FFF2-40B4-BE49-F238E27FC236}">
                <a16:creationId xmlns:a16="http://schemas.microsoft.com/office/drawing/2014/main" id="{D50499D7-00EF-584B-B1F8-F7E72A68DEFE}"/>
              </a:ext>
            </a:extLst>
          </p:cNvPr>
          <p:cNvSpPr/>
          <p:nvPr/>
        </p:nvSpPr>
        <p:spPr>
          <a:xfrm>
            <a:off x="6043613" y="5172075"/>
            <a:ext cx="1300162" cy="4143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33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Advanced Search: Activity Type -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marL="342900" indent="-342900">
              <a:lnSpc>
                <a:spcPct val="150000"/>
              </a:lnSpc>
              <a:buFont typeface="Arial"/>
              <a:buChar char="•"/>
            </a:pPr>
            <a:r>
              <a:rPr lang="en-US" sz="2400" dirty="0"/>
              <a:t>So many results! Click </a:t>
            </a:r>
            <a:r>
              <a:rPr lang="en-US" sz="2400" dirty="0">
                <a:solidFill>
                  <a:srgbClr val="C00000"/>
                </a:solidFill>
              </a:rPr>
              <a:t>Refine Search </a:t>
            </a:r>
            <a:r>
              <a:rPr lang="en-US" sz="2400" dirty="0"/>
              <a:t>to narrow the list….</a:t>
            </a:r>
          </a:p>
        </p:txBody>
      </p:sp>
      <p:pic>
        <p:nvPicPr>
          <p:cNvPr id="4" name="Picture 3">
            <a:extLst>
              <a:ext uri="{FF2B5EF4-FFF2-40B4-BE49-F238E27FC236}">
                <a16:creationId xmlns:a16="http://schemas.microsoft.com/office/drawing/2014/main" id="{3B4EB3B7-C3E8-5C47-BFE6-F3E9BD7E9C95}"/>
              </a:ext>
            </a:extLst>
          </p:cNvPr>
          <p:cNvPicPr>
            <a:picLocks noChangeAspect="1"/>
          </p:cNvPicPr>
          <p:nvPr/>
        </p:nvPicPr>
        <p:blipFill>
          <a:blip r:embed="rId2"/>
          <a:stretch>
            <a:fillRect/>
          </a:stretch>
        </p:blipFill>
        <p:spPr>
          <a:xfrm>
            <a:off x="292377" y="2328864"/>
            <a:ext cx="8651599" cy="4173546"/>
          </a:xfrm>
          <a:prstGeom prst="rect">
            <a:avLst/>
          </a:prstGeom>
        </p:spPr>
      </p:pic>
      <p:sp>
        <p:nvSpPr>
          <p:cNvPr id="9" name="Rectangle 8">
            <a:extLst>
              <a:ext uri="{FF2B5EF4-FFF2-40B4-BE49-F238E27FC236}">
                <a16:creationId xmlns:a16="http://schemas.microsoft.com/office/drawing/2014/main" id="{815A80F0-868B-ED45-A5EF-0AA581889430}"/>
              </a:ext>
            </a:extLst>
          </p:cNvPr>
          <p:cNvSpPr/>
          <p:nvPr/>
        </p:nvSpPr>
        <p:spPr>
          <a:xfrm>
            <a:off x="2471737" y="2457450"/>
            <a:ext cx="5614987" cy="34290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210C85-400F-6B45-8D87-EB0AAF36F399}"/>
              </a:ext>
            </a:extLst>
          </p:cNvPr>
          <p:cNvSpPr/>
          <p:nvPr/>
        </p:nvSpPr>
        <p:spPr>
          <a:xfrm>
            <a:off x="4324350" y="2852737"/>
            <a:ext cx="904875" cy="304801"/>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411D8F-32FC-A348-B42F-8592132EEC7E}"/>
              </a:ext>
            </a:extLst>
          </p:cNvPr>
          <p:cNvSpPr/>
          <p:nvPr/>
        </p:nvSpPr>
        <p:spPr>
          <a:xfrm>
            <a:off x="2590800" y="3748087"/>
            <a:ext cx="1300162" cy="4143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885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6807199" y="55070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6807994" y="54340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650127" y="1440812"/>
            <a:ext cx="8493873" cy="1143070"/>
          </a:xfrm>
          <a:prstGeom prst="rect">
            <a:avLst/>
          </a:prstGeom>
        </p:spPr>
        <p:txBody>
          <a:bodyPr wrap="square">
            <a:spAutoFit/>
          </a:bodyPr>
          <a:lstStyle/>
          <a:p>
            <a:pPr marL="342900" indent="-342900">
              <a:lnSpc>
                <a:spcPct val="150000"/>
              </a:lnSpc>
              <a:buFont typeface="Arial"/>
              <a:buChar char="•"/>
            </a:pPr>
            <a:r>
              <a:rPr lang="en-US" sz="2400" dirty="0"/>
              <a:t>Only show opportunities Graduate Students can apply to as individuals (not through UM/institution)</a:t>
            </a:r>
          </a:p>
        </p:txBody>
      </p:sp>
      <p:pic>
        <p:nvPicPr>
          <p:cNvPr id="9" name="Picture 8">
            <a:extLst>
              <a:ext uri="{FF2B5EF4-FFF2-40B4-BE49-F238E27FC236}">
                <a16:creationId xmlns:a16="http://schemas.microsoft.com/office/drawing/2014/main" id="{56F6C4CA-A66E-6A45-976A-DFB58CBBE8CF}"/>
              </a:ext>
            </a:extLst>
          </p:cNvPr>
          <p:cNvPicPr>
            <a:picLocks noChangeAspect="1"/>
          </p:cNvPicPr>
          <p:nvPr/>
        </p:nvPicPr>
        <p:blipFill>
          <a:blip r:embed="rId3"/>
          <a:stretch>
            <a:fillRect/>
          </a:stretch>
        </p:blipFill>
        <p:spPr>
          <a:xfrm>
            <a:off x="603250" y="3054350"/>
            <a:ext cx="5753635" cy="2832100"/>
          </a:xfrm>
          <a:prstGeom prst="rect">
            <a:avLst/>
          </a:prstGeom>
        </p:spPr>
      </p:pic>
    </p:spTree>
    <p:extLst>
      <p:ext uri="{BB962C8B-B14F-4D97-AF65-F5344CB8AC3E}">
        <p14:creationId xmlns:p14="http://schemas.microsoft.com/office/powerpoint/2010/main" val="1125914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8D46640-9E6C-444D-9C43-6BF105F4AD54}"/>
              </a:ext>
            </a:extLst>
          </p:cNvPr>
          <p:cNvPicPr>
            <a:picLocks noChangeAspect="1"/>
          </p:cNvPicPr>
          <p:nvPr/>
        </p:nvPicPr>
        <p:blipFill>
          <a:blip r:embed="rId2"/>
          <a:stretch>
            <a:fillRect/>
          </a:stretch>
        </p:blipFill>
        <p:spPr>
          <a:xfrm>
            <a:off x="669924" y="2735262"/>
            <a:ext cx="7216775" cy="40695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1143070"/>
          </a:xfrm>
          <a:prstGeom prst="rect">
            <a:avLst/>
          </a:prstGeom>
        </p:spPr>
        <p:txBody>
          <a:bodyPr wrap="square">
            <a:spAutoFit/>
          </a:bodyPr>
          <a:lstStyle/>
          <a:p>
            <a:pPr marL="342900" indent="-342900">
              <a:lnSpc>
                <a:spcPct val="150000"/>
              </a:lnSpc>
              <a:buFont typeface="Arial"/>
              <a:buChar char="•"/>
            </a:pPr>
            <a:r>
              <a:rPr lang="en-US" sz="2400" dirty="0"/>
              <a:t>That cut the candidate opportunity list by around ¾.</a:t>
            </a:r>
          </a:p>
          <a:p>
            <a:pPr marL="342900" indent="-342900">
              <a:lnSpc>
                <a:spcPct val="150000"/>
              </a:lnSpc>
              <a:buFont typeface="Arial"/>
              <a:buChar char="•"/>
            </a:pPr>
            <a:r>
              <a:rPr lang="en-US" sz="2400" dirty="0"/>
              <a:t>Let’s </a:t>
            </a:r>
            <a:r>
              <a:rPr lang="en-US" sz="2400" dirty="0">
                <a:solidFill>
                  <a:srgbClr val="C00000"/>
                </a:solidFill>
              </a:rPr>
              <a:t>Save Search</a:t>
            </a:r>
            <a:endParaRPr lang="en-US" sz="2400" dirty="0"/>
          </a:p>
        </p:txBody>
      </p:sp>
      <p:sp>
        <p:nvSpPr>
          <p:cNvPr id="18" name="Rectangle 17">
            <a:extLst>
              <a:ext uri="{FF2B5EF4-FFF2-40B4-BE49-F238E27FC236}">
                <a16:creationId xmlns:a16="http://schemas.microsoft.com/office/drawing/2014/main" id="{764108A7-0560-C540-B665-7D37E9142DA0}"/>
              </a:ext>
            </a:extLst>
          </p:cNvPr>
          <p:cNvSpPr/>
          <p:nvPr/>
        </p:nvSpPr>
        <p:spPr>
          <a:xfrm>
            <a:off x="2614613" y="4043362"/>
            <a:ext cx="1042988" cy="3000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D25C3B-306B-E249-BBEA-E8D228DB9C25}"/>
              </a:ext>
            </a:extLst>
          </p:cNvPr>
          <p:cNvSpPr/>
          <p:nvPr/>
        </p:nvSpPr>
        <p:spPr>
          <a:xfrm>
            <a:off x="3414713" y="3195636"/>
            <a:ext cx="585787" cy="319089"/>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4EEAC5D-A6C4-3646-B114-C76B4E6DA762}"/>
              </a:ext>
            </a:extLst>
          </p:cNvPr>
          <p:cNvPicPr>
            <a:picLocks noChangeAspect="1"/>
          </p:cNvPicPr>
          <p:nvPr/>
        </p:nvPicPr>
        <p:blipFill>
          <a:blip r:embed="rId3"/>
          <a:stretch>
            <a:fillRect/>
          </a:stretch>
        </p:blipFill>
        <p:spPr>
          <a:xfrm>
            <a:off x="5295900" y="5260975"/>
            <a:ext cx="3581400" cy="1079500"/>
          </a:xfrm>
          <a:prstGeom prst="rect">
            <a:avLst/>
          </a:prstGeom>
        </p:spPr>
      </p:pic>
      <p:sp>
        <p:nvSpPr>
          <p:cNvPr id="24" name="Rectangle 23">
            <a:extLst>
              <a:ext uri="{FF2B5EF4-FFF2-40B4-BE49-F238E27FC236}">
                <a16:creationId xmlns:a16="http://schemas.microsoft.com/office/drawing/2014/main" id="{1F1FB690-79EB-8645-89D0-2401E199DFCB}"/>
              </a:ext>
            </a:extLst>
          </p:cNvPr>
          <p:cNvSpPr/>
          <p:nvPr/>
        </p:nvSpPr>
        <p:spPr>
          <a:xfrm>
            <a:off x="5238750" y="5210174"/>
            <a:ext cx="3905249" cy="1090613"/>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071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8D46640-9E6C-444D-9C43-6BF105F4AD54}"/>
              </a:ext>
            </a:extLst>
          </p:cNvPr>
          <p:cNvPicPr>
            <a:picLocks noChangeAspect="1"/>
          </p:cNvPicPr>
          <p:nvPr/>
        </p:nvPicPr>
        <p:blipFill>
          <a:blip r:embed="rId2"/>
          <a:stretch>
            <a:fillRect/>
          </a:stretch>
        </p:blipFill>
        <p:spPr>
          <a:xfrm>
            <a:off x="669924" y="2678112"/>
            <a:ext cx="7216775" cy="4069500"/>
          </a:xfrm>
          <a:prstGeom prst="rect">
            <a:avLst/>
          </a:prstGeom>
        </p:spPr>
      </p:pic>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Applicant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2" y="1274124"/>
            <a:ext cx="7079412" cy="1143070"/>
          </a:xfrm>
          <a:prstGeom prst="rect">
            <a:avLst/>
          </a:prstGeom>
        </p:spPr>
        <p:txBody>
          <a:bodyPr wrap="square">
            <a:spAutoFit/>
          </a:bodyPr>
          <a:lstStyle/>
          <a:p>
            <a:pPr marL="342900" indent="-342900">
              <a:lnSpc>
                <a:spcPct val="150000"/>
              </a:lnSpc>
              <a:buFont typeface="Arial"/>
              <a:buChar char="•"/>
            </a:pPr>
            <a:r>
              <a:rPr lang="en-US" sz="2400" dirty="0"/>
              <a:t>Let’s </a:t>
            </a:r>
            <a:r>
              <a:rPr lang="en-US" sz="2400" dirty="0">
                <a:solidFill>
                  <a:srgbClr val="C00000"/>
                </a:solidFill>
              </a:rPr>
              <a:t>Refine Search</a:t>
            </a:r>
            <a:r>
              <a:rPr lang="en-US" sz="2400" dirty="0"/>
              <a:t> to remove Citizenship and Residency Restrictions</a:t>
            </a:r>
          </a:p>
        </p:txBody>
      </p:sp>
      <p:sp>
        <p:nvSpPr>
          <p:cNvPr id="19" name="Rectangle 18">
            <a:extLst>
              <a:ext uri="{FF2B5EF4-FFF2-40B4-BE49-F238E27FC236}">
                <a16:creationId xmlns:a16="http://schemas.microsoft.com/office/drawing/2014/main" id="{55D25C3B-306B-E249-BBEA-E8D228DB9C25}"/>
              </a:ext>
            </a:extLst>
          </p:cNvPr>
          <p:cNvSpPr/>
          <p:nvPr/>
        </p:nvSpPr>
        <p:spPr>
          <a:xfrm>
            <a:off x="4071939" y="3157538"/>
            <a:ext cx="642936" cy="32861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4EEAC5D-A6C4-3646-B114-C76B4E6DA762}"/>
              </a:ext>
            </a:extLst>
          </p:cNvPr>
          <p:cNvPicPr>
            <a:picLocks noChangeAspect="1"/>
          </p:cNvPicPr>
          <p:nvPr/>
        </p:nvPicPr>
        <p:blipFill>
          <a:blip r:embed="rId3"/>
          <a:stretch>
            <a:fillRect/>
          </a:stretch>
        </p:blipFill>
        <p:spPr>
          <a:xfrm>
            <a:off x="5295900" y="5260975"/>
            <a:ext cx="3581400" cy="1079500"/>
          </a:xfrm>
          <a:prstGeom prst="rect">
            <a:avLst/>
          </a:prstGeom>
        </p:spPr>
      </p:pic>
    </p:spTree>
    <p:extLst>
      <p:ext uri="{BB962C8B-B14F-4D97-AF65-F5344CB8AC3E}">
        <p14:creationId xmlns:p14="http://schemas.microsoft.com/office/powerpoint/2010/main" val="2510516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Citizenship/Residency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6807199" y="55070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6807994" y="54340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478677" y="1469386"/>
            <a:ext cx="7193711" cy="1159513"/>
          </a:xfrm>
          <a:prstGeom prst="rect">
            <a:avLst/>
          </a:prstGeom>
        </p:spPr>
        <p:txBody>
          <a:bodyPr wrap="square">
            <a:spAutoFit/>
          </a:bodyPr>
          <a:lstStyle/>
          <a:p>
            <a:pPr marL="342900" indent="-342900">
              <a:lnSpc>
                <a:spcPct val="150000"/>
              </a:lnSpc>
              <a:buFont typeface="Arial"/>
              <a:buChar char="•"/>
            </a:pPr>
            <a:r>
              <a:rPr lang="en-US" sz="2400" dirty="0"/>
              <a:t>Only show opportunities that do not have Citizenship or Residency restrictions</a:t>
            </a:r>
          </a:p>
        </p:txBody>
      </p:sp>
      <p:pic>
        <p:nvPicPr>
          <p:cNvPr id="4" name="Picture 3">
            <a:extLst>
              <a:ext uri="{FF2B5EF4-FFF2-40B4-BE49-F238E27FC236}">
                <a16:creationId xmlns:a16="http://schemas.microsoft.com/office/drawing/2014/main" id="{FDB82687-C5A4-9441-AF6C-32B2CBFA982A}"/>
              </a:ext>
            </a:extLst>
          </p:cNvPr>
          <p:cNvPicPr>
            <a:picLocks noChangeAspect="1"/>
          </p:cNvPicPr>
          <p:nvPr/>
        </p:nvPicPr>
        <p:blipFill>
          <a:blip r:embed="rId3"/>
          <a:stretch>
            <a:fillRect/>
          </a:stretch>
        </p:blipFill>
        <p:spPr>
          <a:xfrm>
            <a:off x="585787" y="3105150"/>
            <a:ext cx="5244737" cy="2781300"/>
          </a:xfrm>
          <a:prstGeom prst="rect">
            <a:avLst/>
          </a:prstGeom>
        </p:spPr>
      </p:pic>
    </p:spTree>
    <p:extLst>
      <p:ext uri="{BB962C8B-B14F-4D97-AF65-F5344CB8AC3E}">
        <p14:creationId xmlns:p14="http://schemas.microsoft.com/office/powerpoint/2010/main" val="4103800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Citizenship/Residency Results </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4A4709D-2A76-D949-A284-D32792A3EF92}"/>
              </a:ext>
            </a:extLst>
          </p:cNvPr>
          <p:cNvPicPr>
            <a:picLocks noChangeAspect="1"/>
          </p:cNvPicPr>
          <p:nvPr/>
        </p:nvPicPr>
        <p:blipFill>
          <a:blip r:embed="rId2"/>
          <a:stretch>
            <a:fillRect/>
          </a:stretch>
        </p:blipFill>
        <p:spPr>
          <a:xfrm>
            <a:off x="406399" y="2627443"/>
            <a:ext cx="7694614" cy="4124948"/>
          </a:xfrm>
          <a:prstGeom prst="rect">
            <a:avLst/>
          </a:prstGeom>
        </p:spPr>
      </p:pic>
      <p:sp>
        <p:nvSpPr>
          <p:cNvPr id="15" name="Rectangle 14">
            <a:extLst>
              <a:ext uri="{FF2B5EF4-FFF2-40B4-BE49-F238E27FC236}">
                <a16:creationId xmlns:a16="http://schemas.microsoft.com/office/drawing/2014/main" id="{10966DF5-AAA7-774D-B43C-639B6BFF8165}"/>
              </a:ext>
            </a:extLst>
          </p:cNvPr>
          <p:cNvSpPr/>
          <p:nvPr/>
        </p:nvSpPr>
        <p:spPr>
          <a:xfrm>
            <a:off x="392952" y="1269361"/>
            <a:ext cx="7993811" cy="1143070"/>
          </a:xfrm>
          <a:prstGeom prst="rect">
            <a:avLst/>
          </a:prstGeom>
        </p:spPr>
        <p:txBody>
          <a:bodyPr wrap="square">
            <a:spAutoFit/>
          </a:bodyPr>
          <a:lstStyle/>
          <a:p>
            <a:pPr marL="342900" indent="-342900">
              <a:lnSpc>
                <a:spcPct val="150000"/>
              </a:lnSpc>
              <a:buFont typeface="Arial"/>
              <a:buChar char="•"/>
            </a:pPr>
            <a:r>
              <a:rPr lang="en-US" sz="2400" dirty="0"/>
              <a:t>Only show </a:t>
            </a:r>
            <a:r>
              <a:rPr lang="en-US" sz="2400" dirty="0" err="1"/>
              <a:t>opps</a:t>
            </a:r>
            <a:r>
              <a:rPr lang="en-US" sz="2400" dirty="0"/>
              <a:t> w/ no Citizenship/Residency restrictions</a:t>
            </a:r>
          </a:p>
          <a:p>
            <a:pPr marL="342900" indent="-342900">
              <a:lnSpc>
                <a:spcPct val="150000"/>
              </a:lnSpc>
              <a:buFont typeface="Arial"/>
              <a:buChar char="•"/>
            </a:pPr>
            <a:r>
              <a:rPr lang="en-US" sz="2400" dirty="0"/>
              <a:t>Save Search; then Refine Search</a:t>
            </a:r>
          </a:p>
        </p:txBody>
      </p:sp>
      <p:sp>
        <p:nvSpPr>
          <p:cNvPr id="11" name="Rectangle 10">
            <a:extLst>
              <a:ext uri="{FF2B5EF4-FFF2-40B4-BE49-F238E27FC236}">
                <a16:creationId xmlns:a16="http://schemas.microsoft.com/office/drawing/2014/main" id="{C2B8DFCE-6160-F448-A691-2D3808D171AA}"/>
              </a:ext>
            </a:extLst>
          </p:cNvPr>
          <p:cNvSpPr/>
          <p:nvPr/>
        </p:nvSpPr>
        <p:spPr>
          <a:xfrm>
            <a:off x="2536030" y="4048125"/>
            <a:ext cx="1135858" cy="36671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774FD75-D919-F24C-B1CD-A9275D80227D}"/>
              </a:ext>
            </a:extLst>
          </p:cNvPr>
          <p:cNvSpPr/>
          <p:nvPr/>
        </p:nvSpPr>
        <p:spPr>
          <a:xfrm>
            <a:off x="3345655" y="3157537"/>
            <a:ext cx="654845" cy="314325"/>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433873-2CA0-DF43-ABD1-EB7FAE86ADCB}"/>
              </a:ext>
            </a:extLst>
          </p:cNvPr>
          <p:cNvSpPr/>
          <p:nvPr/>
        </p:nvSpPr>
        <p:spPr>
          <a:xfrm>
            <a:off x="4074317" y="3171825"/>
            <a:ext cx="797721" cy="27146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895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Funding Type</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6564311" y="316388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6565106" y="309086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650127" y="1440812"/>
            <a:ext cx="8493873" cy="589072"/>
          </a:xfrm>
          <a:prstGeom prst="rect">
            <a:avLst/>
          </a:prstGeom>
        </p:spPr>
        <p:txBody>
          <a:bodyPr wrap="square">
            <a:spAutoFit/>
          </a:bodyPr>
          <a:lstStyle/>
          <a:p>
            <a:pPr marL="342900" indent="-342900">
              <a:lnSpc>
                <a:spcPct val="150000"/>
              </a:lnSpc>
              <a:buFont typeface="Arial"/>
              <a:buChar char="•"/>
            </a:pPr>
            <a:r>
              <a:rPr lang="en-US" sz="2400" dirty="0"/>
              <a:t>Only show funding types of certain interest….</a:t>
            </a:r>
          </a:p>
        </p:txBody>
      </p:sp>
      <p:pic>
        <p:nvPicPr>
          <p:cNvPr id="5" name="Picture 4">
            <a:extLst>
              <a:ext uri="{FF2B5EF4-FFF2-40B4-BE49-F238E27FC236}">
                <a16:creationId xmlns:a16="http://schemas.microsoft.com/office/drawing/2014/main" id="{21A04804-2E76-5F4E-B18D-3982C671D9AC}"/>
              </a:ext>
            </a:extLst>
          </p:cNvPr>
          <p:cNvPicPr>
            <a:picLocks noChangeAspect="1"/>
          </p:cNvPicPr>
          <p:nvPr/>
        </p:nvPicPr>
        <p:blipFill>
          <a:blip r:embed="rId3"/>
          <a:stretch>
            <a:fillRect/>
          </a:stretch>
        </p:blipFill>
        <p:spPr>
          <a:xfrm>
            <a:off x="636588" y="5210174"/>
            <a:ext cx="5674322" cy="1433513"/>
          </a:xfrm>
          <a:prstGeom prst="rect">
            <a:avLst/>
          </a:prstGeom>
        </p:spPr>
      </p:pic>
      <p:pic>
        <p:nvPicPr>
          <p:cNvPr id="13" name="Picture 12">
            <a:extLst>
              <a:ext uri="{FF2B5EF4-FFF2-40B4-BE49-F238E27FC236}">
                <a16:creationId xmlns:a16="http://schemas.microsoft.com/office/drawing/2014/main" id="{C55D84AB-0606-5448-99B1-00127065D5DD}"/>
              </a:ext>
            </a:extLst>
          </p:cNvPr>
          <p:cNvPicPr>
            <a:picLocks noChangeAspect="1"/>
          </p:cNvPicPr>
          <p:nvPr/>
        </p:nvPicPr>
        <p:blipFill>
          <a:blip r:embed="rId4"/>
          <a:stretch>
            <a:fillRect/>
          </a:stretch>
        </p:blipFill>
        <p:spPr>
          <a:xfrm>
            <a:off x="563563" y="2757489"/>
            <a:ext cx="4918792" cy="2264932"/>
          </a:xfrm>
          <a:prstGeom prst="rect">
            <a:avLst/>
          </a:prstGeom>
        </p:spPr>
      </p:pic>
    </p:spTree>
    <p:extLst>
      <p:ext uri="{BB962C8B-B14F-4D97-AF65-F5344CB8AC3E}">
        <p14:creationId xmlns:p14="http://schemas.microsoft.com/office/powerpoint/2010/main" val="1172253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Funding Type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764108A7-0560-C540-B665-7D37E9142DA0}"/>
              </a:ext>
            </a:extLst>
          </p:cNvPr>
          <p:cNvSpPr/>
          <p:nvPr/>
        </p:nvSpPr>
        <p:spPr>
          <a:xfrm>
            <a:off x="2371725" y="4086225"/>
            <a:ext cx="1042988" cy="3000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613CFBE-1406-4344-ABC6-C31FC8A3D89D}"/>
              </a:ext>
            </a:extLst>
          </p:cNvPr>
          <p:cNvPicPr>
            <a:picLocks noChangeAspect="1"/>
          </p:cNvPicPr>
          <p:nvPr/>
        </p:nvPicPr>
        <p:blipFill>
          <a:blip r:embed="rId2"/>
          <a:stretch>
            <a:fillRect/>
          </a:stretch>
        </p:blipFill>
        <p:spPr>
          <a:xfrm>
            <a:off x="722068" y="1985963"/>
            <a:ext cx="8421932" cy="4514850"/>
          </a:xfrm>
          <a:prstGeom prst="rect">
            <a:avLst/>
          </a:prstGeom>
        </p:spPr>
      </p:pic>
      <p:sp>
        <p:nvSpPr>
          <p:cNvPr id="19" name="Rectangle 18">
            <a:extLst>
              <a:ext uri="{FF2B5EF4-FFF2-40B4-BE49-F238E27FC236}">
                <a16:creationId xmlns:a16="http://schemas.microsoft.com/office/drawing/2014/main" id="{55D25C3B-306B-E249-BBEA-E8D228DB9C25}"/>
              </a:ext>
            </a:extLst>
          </p:cNvPr>
          <p:cNvSpPr/>
          <p:nvPr/>
        </p:nvSpPr>
        <p:spPr>
          <a:xfrm>
            <a:off x="3067050" y="3938587"/>
            <a:ext cx="1104900" cy="276225"/>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122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Keyword</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0327FDD-C2F1-1745-B27B-1EEEF8E7D00D}"/>
              </a:ext>
            </a:extLst>
          </p:cNvPr>
          <p:cNvSpPr/>
          <p:nvPr/>
        </p:nvSpPr>
        <p:spPr>
          <a:xfrm>
            <a:off x="507251" y="1274124"/>
            <a:ext cx="8493873" cy="589072"/>
          </a:xfrm>
          <a:prstGeom prst="rect">
            <a:avLst/>
          </a:prstGeom>
        </p:spPr>
        <p:txBody>
          <a:bodyPr wrap="square">
            <a:spAutoFit/>
          </a:bodyPr>
          <a:lstStyle/>
          <a:p>
            <a:pPr>
              <a:lnSpc>
                <a:spcPct val="150000"/>
              </a:lnSpc>
            </a:pPr>
            <a:r>
              <a:rPr lang="en-US" sz="2400" dirty="0"/>
              <a:t>   </a:t>
            </a:r>
          </a:p>
        </p:txBody>
      </p:sp>
      <p:pic>
        <p:nvPicPr>
          <p:cNvPr id="10" name="Picture 9">
            <a:extLst>
              <a:ext uri="{FF2B5EF4-FFF2-40B4-BE49-F238E27FC236}">
                <a16:creationId xmlns:a16="http://schemas.microsoft.com/office/drawing/2014/main" id="{6A27EA6A-55F7-A44E-A196-130475BDD08A}"/>
              </a:ext>
            </a:extLst>
          </p:cNvPr>
          <p:cNvPicPr>
            <a:picLocks noChangeAspect="1"/>
          </p:cNvPicPr>
          <p:nvPr/>
        </p:nvPicPr>
        <p:blipFill>
          <a:blip r:embed="rId2"/>
          <a:stretch>
            <a:fillRect/>
          </a:stretch>
        </p:blipFill>
        <p:spPr>
          <a:xfrm>
            <a:off x="7078661" y="1392237"/>
            <a:ext cx="1688367" cy="708025"/>
          </a:xfrm>
          <a:prstGeom prst="rect">
            <a:avLst/>
          </a:prstGeom>
        </p:spPr>
      </p:pic>
      <p:sp>
        <p:nvSpPr>
          <p:cNvPr id="12" name="Rectangle 11">
            <a:extLst>
              <a:ext uri="{FF2B5EF4-FFF2-40B4-BE49-F238E27FC236}">
                <a16:creationId xmlns:a16="http://schemas.microsoft.com/office/drawing/2014/main" id="{85411D8F-32FC-A348-B42F-8592132EEC7E}"/>
              </a:ext>
            </a:extLst>
          </p:cNvPr>
          <p:cNvSpPr/>
          <p:nvPr/>
        </p:nvSpPr>
        <p:spPr>
          <a:xfrm>
            <a:off x="7079456" y="1319213"/>
            <a:ext cx="1707356" cy="881062"/>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966DF5-AAA7-774D-B43C-639B6BFF8165}"/>
              </a:ext>
            </a:extLst>
          </p:cNvPr>
          <p:cNvSpPr/>
          <p:nvPr/>
        </p:nvSpPr>
        <p:spPr>
          <a:xfrm>
            <a:off x="650127" y="1440812"/>
            <a:ext cx="8493873" cy="1697068"/>
          </a:xfrm>
          <a:prstGeom prst="rect">
            <a:avLst/>
          </a:prstGeom>
        </p:spPr>
        <p:txBody>
          <a:bodyPr wrap="square">
            <a:spAutoFit/>
          </a:bodyPr>
          <a:lstStyle/>
          <a:p>
            <a:pPr marL="342900" indent="-342900">
              <a:lnSpc>
                <a:spcPct val="150000"/>
              </a:lnSpc>
              <a:buFont typeface="Arial"/>
              <a:buChar char="•"/>
            </a:pPr>
            <a:r>
              <a:rPr lang="en-US" sz="2400" dirty="0"/>
              <a:t>Only show funding types matching a keyword</a:t>
            </a:r>
          </a:p>
          <a:p>
            <a:pPr marL="800100" lvl="1" indent="-342900">
              <a:lnSpc>
                <a:spcPct val="150000"/>
              </a:lnSpc>
              <a:buFont typeface="Arial"/>
              <a:buChar char="•"/>
            </a:pPr>
            <a:r>
              <a:rPr lang="en-US" sz="2400" dirty="0"/>
              <a:t>Choose “Match</a:t>
            </a:r>
            <a:r>
              <a:rPr lang="en-US" sz="2400" i="1" dirty="0"/>
              <a:t> all </a:t>
            </a:r>
            <a:r>
              <a:rPr lang="en-US" sz="2400" dirty="0"/>
              <a:t>of the fiends”</a:t>
            </a:r>
          </a:p>
          <a:p>
            <a:pPr marL="800100" lvl="1" indent="-342900">
              <a:lnSpc>
                <a:spcPct val="150000"/>
              </a:lnSpc>
              <a:buFont typeface="Arial"/>
              <a:buChar char="•"/>
            </a:pPr>
            <a:r>
              <a:rPr lang="en-US" sz="2400" dirty="0"/>
              <a:t>Enter keyword: </a:t>
            </a:r>
            <a:r>
              <a:rPr lang="en-US" sz="2400" dirty="0">
                <a:solidFill>
                  <a:srgbClr val="C00000"/>
                </a:solidFill>
              </a:rPr>
              <a:t>neuroscience</a:t>
            </a:r>
          </a:p>
        </p:txBody>
      </p:sp>
      <p:pic>
        <p:nvPicPr>
          <p:cNvPr id="4" name="Picture 3">
            <a:extLst>
              <a:ext uri="{FF2B5EF4-FFF2-40B4-BE49-F238E27FC236}">
                <a16:creationId xmlns:a16="http://schemas.microsoft.com/office/drawing/2014/main" id="{52FFE9F5-9E29-764D-B5A4-2D7F5D8FF624}"/>
              </a:ext>
            </a:extLst>
          </p:cNvPr>
          <p:cNvPicPr>
            <a:picLocks noChangeAspect="1"/>
          </p:cNvPicPr>
          <p:nvPr/>
        </p:nvPicPr>
        <p:blipFill>
          <a:blip r:embed="rId3"/>
          <a:stretch>
            <a:fillRect/>
          </a:stretch>
        </p:blipFill>
        <p:spPr>
          <a:xfrm>
            <a:off x="484186" y="3260726"/>
            <a:ext cx="8073754" cy="2668588"/>
          </a:xfrm>
          <a:prstGeom prst="rect">
            <a:avLst/>
          </a:prstGeom>
        </p:spPr>
      </p:pic>
      <p:sp>
        <p:nvSpPr>
          <p:cNvPr id="14" name="Rectangle 13">
            <a:extLst>
              <a:ext uri="{FF2B5EF4-FFF2-40B4-BE49-F238E27FC236}">
                <a16:creationId xmlns:a16="http://schemas.microsoft.com/office/drawing/2014/main" id="{70759780-177A-E04D-A146-C18D83A0908B}"/>
              </a:ext>
            </a:extLst>
          </p:cNvPr>
          <p:cNvSpPr/>
          <p:nvPr/>
        </p:nvSpPr>
        <p:spPr>
          <a:xfrm>
            <a:off x="2045494" y="4500563"/>
            <a:ext cx="1226344" cy="2857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10CDF2-61A5-4A40-A331-096242E0CEB7}"/>
              </a:ext>
            </a:extLst>
          </p:cNvPr>
          <p:cNvSpPr/>
          <p:nvPr/>
        </p:nvSpPr>
        <p:spPr>
          <a:xfrm>
            <a:off x="983457" y="3995738"/>
            <a:ext cx="1331118" cy="36195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64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Overview</a:t>
            </a:r>
          </a:p>
        </p:txBody>
      </p:sp>
      <p:sp>
        <p:nvSpPr>
          <p:cNvPr id="4" name="Rectangle 3"/>
          <p:cNvSpPr/>
          <p:nvPr/>
        </p:nvSpPr>
        <p:spPr>
          <a:xfrm>
            <a:off x="827972" y="1202913"/>
            <a:ext cx="7879148" cy="7478970"/>
          </a:xfrm>
          <a:prstGeom prst="rect">
            <a:avLst/>
          </a:prstGeom>
        </p:spPr>
        <p:txBody>
          <a:bodyPr wrap="square">
            <a:spAutoFit/>
          </a:bodyPr>
          <a:lstStyle/>
          <a:p>
            <a:pPr marL="342900" indent="-342900">
              <a:lnSpc>
                <a:spcPct val="150000"/>
              </a:lnSpc>
              <a:buFont typeface="Arial"/>
              <a:buChar char="•"/>
            </a:pPr>
            <a:r>
              <a:rPr lang="en-US" sz="2400" dirty="0"/>
              <a:t>Competitive program to develop graduate student culture, skills, and experience in competitive grantsmanship</a:t>
            </a:r>
          </a:p>
          <a:p>
            <a:pPr marL="342900" indent="-342900">
              <a:lnSpc>
                <a:spcPct val="150000"/>
              </a:lnSpc>
              <a:buFont typeface="Arial"/>
              <a:buChar char="•"/>
            </a:pPr>
            <a:r>
              <a:rPr lang="en-US" sz="2400" dirty="0"/>
              <a:t>Open to enrolled UM graduate students in any discipline</a:t>
            </a:r>
          </a:p>
          <a:p>
            <a:pPr marL="342900" indent="-342900">
              <a:lnSpc>
                <a:spcPct val="150000"/>
              </a:lnSpc>
              <a:buFont typeface="Arial"/>
              <a:buChar char="•"/>
            </a:pPr>
            <a:r>
              <a:rPr lang="en-US" sz="2400" dirty="0"/>
              <a:t>Meant to support projects that would not be possible with the use of departmental funds alone</a:t>
            </a:r>
          </a:p>
          <a:p>
            <a:pPr marL="342900" indent="-342900">
              <a:lnSpc>
                <a:spcPct val="150000"/>
              </a:lnSpc>
              <a:buFont typeface="Arial"/>
              <a:buChar char="•"/>
            </a:pPr>
            <a:r>
              <a:rPr lang="en-US" sz="2400" dirty="0"/>
              <a:t>$1,000 per award; Up to 20 awards per year</a:t>
            </a:r>
          </a:p>
          <a:p>
            <a:pPr marL="342900" indent="-342900">
              <a:lnSpc>
                <a:spcPct val="150000"/>
              </a:lnSpc>
              <a:buFont typeface="Arial"/>
              <a:buChar char="•"/>
            </a:pPr>
            <a:r>
              <a:rPr lang="en-US" sz="2400" dirty="0"/>
              <a:t>GSC acts as advocate and promoter </a:t>
            </a:r>
          </a:p>
          <a:p>
            <a:pPr marL="342900" indent="-342900">
              <a:lnSpc>
                <a:spcPct val="150000"/>
              </a:lnSpc>
              <a:buFont typeface="Arial"/>
              <a:buChar char="•"/>
            </a:pPr>
            <a:r>
              <a:rPr lang="en-US" sz="2400" dirty="0"/>
              <a:t>Grad School and ORSP: Provide funds; Coordinate reviews</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648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dirty="0"/>
              <a:t>Refine Search: Keyword Results</a:t>
            </a:r>
            <a:endParaRPr lang="en-US" sz="2800" b="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6061A149-A48B-3C42-B3EB-AD5E7755E7C0}"/>
              </a:ext>
            </a:extLst>
          </p:cNvPr>
          <p:cNvPicPr>
            <a:picLocks noChangeAspect="1"/>
          </p:cNvPicPr>
          <p:nvPr/>
        </p:nvPicPr>
        <p:blipFill>
          <a:blip r:embed="rId2"/>
          <a:stretch>
            <a:fillRect/>
          </a:stretch>
        </p:blipFill>
        <p:spPr>
          <a:xfrm>
            <a:off x="720724" y="1619250"/>
            <a:ext cx="7301131" cy="5238750"/>
          </a:xfrm>
          <a:prstGeom prst="rect">
            <a:avLst/>
          </a:prstGeom>
        </p:spPr>
      </p:pic>
      <p:sp>
        <p:nvSpPr>
          <p:cNvPr id="18" name="Rectangle 17">
            <a:extLst>
              <a:ext uri="{FF2B5EF4-FFF2-40B4-BE49-F238E27FC236}">
                <a16:creationId xmlns:a16="http://schemas.microsoft.com/office/drawing/2014/main" id="{764108A7-0560-C540-B665-7D37E9142DA0}"/>
              </a:ext>
            </a:extLst>
          </p:cNvPr>
          <p:cNvSpPr/>
          <p:nvPr/>
        </p:nvSpPr>
        <p:spPr>
          <a:xfrm>
            <a:off x="2628901" y="3286125"/>
            <a:ext cx="1042988" cy="30003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046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Example Opportunities</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A70B118-9416-394A-A611-7E591DCEAD0F}"/>
              </a:ext>
            </a:extLst>
          </p:cNvPr>
          <p:cNvSpPr/>
          <p:nvPr/>
        </p:nvSpPr>
        <p:spPr>
          <a:xfrm>
            <a:off x="827972" y="1398638"/>
            <a:ext cx="7879148" cy="6924973"/>
          </a:xfrm>
          <a:prstGeom prst="rect">
            <a:avLst/>
          </a:prstGeom>
        </p:spPr>
        <p:txBody>
          <a:bodyPr wrap="square">
            <a:spAutoFit/>
          </a:bodyPr>
          <a:lstStyle/>
          <a:p>
            <a:pPr marL="342900" indent="-342900">
              <a:lnSpc>
                <a:spcPct val="150000"/>
              </a:lnSpc>
              <a:buFont typeface="Arial"/>
              <a:buChar char="•"/>
            </a:pPr>
            <a:r>
              <a:rPr lang="en-US" sz="2400" dirty="0"/>
              <a:t>The following are just a FEW of the over 1,500 opportunities that graduate students are eligible to apply for, regardless of citizenship/residency status.</a:t>
            </a:r>
          </a:p>
          <a:p>
            <a:pPr marL="342900" indent="-342900">
              <a:lnSpc>
                <a:spcPct val="150000"/>
              </a:lnSpc>
              <a:buFont typeface="Arial"/>
              <a:buChar char="•"/>
            </a:pPr>
            <a:endParaRPr lang="en-US" sz="2400" dirty="0"/>
          </a:p>
          <a:p>
            <a:pPr marL="342900" indent="-342900">
              <a:lnSpc>
                <a:spcPct val="150000"/>
              </a:lnSpc>
              <a:buFont typeface="Arial"/>
              <a:buChar char="•"/>
            </a:pPr>
            <a:r>
              <a:rPr lang="en-US" sz="2400" dirty="0"/>
              <a:t>Even more opportunities are available for U.S. citizens or permanent residents—especially from federal sponsors.</a:t>
            </a:r>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spTree>
    <p:extLst>
      <p:ext uri="{BB962C8B-B14F-4D97-AF65-F5344CB8AC3E}">
        <p14:creationId xmlns:p14="http://schemas.microsoft.com/office/powerpoint/2010/main" val="1750700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E3F0E-F7A8-A145-8E59-17284965269E}"/>
              </a:ext>
            </a:extLst>
          </p:cNvPr>
          <p:cNvPicPr>
            <a:picLocks noChangeAspect="1"/>
          </p:cNvPicPr>
          <p:nvPr/>
        </p:nvPicPr>
        <p:blipFill>
          <a:blip r:embed="rId2"/>
          <a:stretch>
            <a:fillRect/>
          </a:stretch>
        </p:blipFill>
        <p:spPr>
          <a:xfrm>
            <a:off x="342900" y="315673"/>
            <a:ext cx="6143625" cy="6542327"/>
          </a:xfrm>
          <a:prstGeom prst="rect">
            <a:avLst/>
          </a:prstGeom>
        </p:spPr>
      </p:pic>
      <p:sp>
        <p:nvSpPr>
          <p:cNvPr id="6" name="Rectangle 5">
            <a:extLst>
              <a:ext uri="{FF2B5EF4-FFF2-40B4-BE49-F238E27FC236}">
                <a16:creationId xmlns:a16="http://schemas.microsoft.com/office/drawing/2014/main" id="{3F998088-5A09-3942-B8F7-985DADCE8EB1}"/>
              </a:ext>
            </a:extLst>
          </p:cNvPr>
          <p:cNvSpPr/>
          <p:nvPr/>
        </p:nvSpPr>
        <p:spPr>
          <a:xfrm>
            <a:off x="4350591" y="4284023"/>
            <a:ext cx="3721848" cy="589072"/>
          </a:xfrm>
          <a:prstGeom prst="rect">
            <a:avLst/>
          </a:prstGeom>
        </p:spPr>
        <p:txBody>
          <a:bodyPr wrap="square">
            <a:spAutoFit/>
          </a:bodyPr>
          <a:lstStyle/>
          <a:p>
            <a:pPr>
              <a:lnSpc>
                <a:spcPct val="150000"/>
              </a:lnSpc>
            </a:pPr>
            <a:r>
              <a:rPr lang="en-US" sz="2400" dirty="0"/>
              <a:t>Keyword: neuroscience</a:t>
            </a:r>
          </a:p>
        </p:txBody>
      </p:sp>
      <p:sp>
        <p:nvSpPr>
          <p:cNvPr id="7" name="Rectangle 6">
            <a:extLst>
              <a:ext uri="{FF2B5EF4-FFF2-40B4-BE49-F238E27FC236}">
                <a16:creationId xmlns:a16="http://schemas.microsoft.com/office/drawing/2014/main" id="{8118BCCF-C1BD-4942-82C9-881545B35A88}"/>
              </a:ext>
            </a:extLst>
          </p:cNvPr>
          <p:cNvSpPr/>
          <p:nvPr/>
        </p:nvSpPr>
        <p:spPr>
          <a:xfrm>
            <a:off x="4367214" y="4352925"/>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1867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9A6306-601C-0246-86DC-561A1002266A}"/>
              </a:ext>
            </a:extLst>
          </p:cNvPr>
          <p:cNvPicPr>
            <a:picLocks noChangeAspect="1"/>
          </p:cNvPicPr>
          <p:nvPr/>
        </p:nvPicPr>
        <p:blipFill>
          <a:blip r:embed="rId2"/>
          <a:stretch>
            <a:fillRect/>
          </a:stretch>
        </p:blipFill>
        <p:spPr>
          <a:xfrm>
            <a:off x="319086" y="223837"/>
            <a:ext cx="6038851" cy="6455323"/>
          </a:xfrm>
          <a:prstGeom prst="rect">
            <a:avLst/>
          </a:prstGeom>
        </p:spPr>
      </p:pic>
      <p:sp>
        <p:nvSpPr>
          <p:cNvPr id="6" name="Rectangle 5">
            <a:extLst>
              <a:ext uri="{FF2B5EF4-FFF2-40B4-BE49-F238E27FC236}">
                <a16:creationId xmlns:a16="http://schemas.microsoft.com/office/drawing/2014/main" id="{FCBC3903-04C1-8145-9509-EFB0F1C8A89B}"/>
              </a:ext>
            </a:extLst>
          </p:cNvPr>
          <p:cNvSpPr/>
          <p:nvPr/>
        </p:nvSpPr>
        <p:spPr>
          <a:xfrm>
            <a:off x="4910139" y="2324100"/>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DBD56-C387-264F-9FF3-8685EBE74689}"/>
              </a:ext>
            </a:extLst>
          </p:cNvPr>
          <p:cNvSpPr/>
          <p:nvPr/>
        </p:nvSpPr>
        <p:spPr>
          <a:xfrm>
            <a:off x="4993529" y="2240911"/>
            <a:ext cx="3721848" cy="589072"/>
          </a:xfrm>
          <a:prstGeom prst="rect">
            <a:avLst/>
          </a:prstGeom>
        </p:spPr>
        <p:txBody>
          <a:bodyPr wrap="square">
            <a:spAutoFit/>
          </a:bodyPr>
          <a:lstStyle/>
          <a:p>
            <a:pPr>
              <a:lnSpc>
                <a:spcPct val="150000"/>
              </a:lnSpc>
            </a:pPr>
            <a:r>
              <a:rPr lang="en-US" sz="2400" dirty="0"/>
              <a:t>Keyword: neuroscience</a:t>
            </a:r>
          </a:p>
        </p:txBody>
      </p:sp>
    </p:spTree>
    <p:extLst>
      <p:ext uri="{BB962C8B-B14F-4D97-AF65-F5344CB8AC3E}">
        <p14:creationId xmlns:p14="http://schemas.microsoft.com/office/powerpoint/2010/main" val="2139678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97341-F658-F049-B40E-F3ED665C6458}"/>
              </a:ext>
            </a:extLst>
          </p:cNvPr>
          <p:cNvPicPr>
            <a:picLocks noChangeAspect="1"/>
          </p:cNvPicPr>
          <p:nvPr/>
        </p:nvPicPr>
        <p:blipFill>
          <a:blip r:embed="rId2"/>
          <a:stretch>
            <a:fillRect/>
          </a:stretch>
        </p:blipFill>
        <p:spPr>
          <a:xfrm>
            <a:off x="209549" y="236538"/>
            <a:ext cx="5991225" cy="6597480"/>
          </a:xfrm>
          <a:prstGeom prst="rect">
            <a:avLst/>
          </a:prstGeom>
        </p:spPr>
      </p:pic>
      <p:sp>
        <p:nvSpPr>
          <p:cNvPr id="6" name="Rectangle 5">
            <a:extLst>
              <a:ext uri="{FF2B5EF4-FFF2-40B4-BE49-F238E27FC236}">
                <a16:creationId xmlns:a16="http://schemas.microsoft.com/office/drawing/2014/main" id="{FCBC3903-04C1-8145-9509-EFB0F1C8A89B}"/>
              </a:ext>
            </a:extLst>
          </p:cNvPr>
          <p:cNvSpPr/>
          <p:nvPr/>
        </p:nvSpPr>
        <p:spPr>
          <a:xfrm>
            <a:off x="5453064" y="3709987"/>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DBD56-C387-264F-9FF3-8685EBE74689}"/>
              </a:ext>
            </a:extLst>
          </p:cNvPr>
          <p:cNvSpPr/>
          <p:nvPr/>
        </p:nvSpPr>
        <p:spPr>
          <a:xfrm>
            <a:off x="5536454" y="3626798"/>
            <a:ext cx="3721848" cy="589072"/>
          </a:xfrm>
          <a:prstGeom prst="rect">
            <a:avLst/>
          </a:prstGeom>
        </p:spPr>
        <p:txBody>
          <a:bodyPr wrap="square">
            <a:spAutoFit/>
          </a:bodyPr>
          <a:lstStyle/>
          <a:p>
            <a:pPr>
              <a:lnSpc>
                <a:spcPct val="150000"/>
              </a:lnSpc>
            </a:pPr>
            <a:r>
              <a:rPr lang="en-US" sz="2400" dirty="0"/>
              <a:t>Keyword: health</a:t>
            </a:r>
          </a:p>
        </p:txBody>
      </p:sp>
    </p:spTree>
    <p:extLst>
      <p:ext uri="{BB962C8B-B14F-4D97-AF65-F5344CB8AC3E}">
        <p14:creationId xmlns:p14="http://schemas.microsoft.com/office/powerpoint/2010/main" val="2293167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E4E016-1809-FC49-945B-91C3C6C00BA0}"/>
              </a:ext>
            </a:extLst>
          </p:cNvPr>
          <p:cNvPicPr>
            <a:picLocks noChangeAspect="1"/>
          </p:cNvPicPr>
          <p:nvPr/>
        </p:nvPicPr>
        <p:blipFill>
          <a:blip r:embed="rId2"/>
          <a:stretch>
            <a:fillRect/>
          </a:stretch>
        </p:blipFill>
        <p:spPr>
          <a:xfrm>
            <a:off x="196849" y="134936"/>
            <a:ext cx="5832475" cy="6505453"/>
          </a:xfrm>
          <a:prstGeom prst="rect">
            <a:avLst/>
          </a:prstGeom>
        </p:spPr>
      </p:pic>
      <p:sp>
        <p:nvSpPr>
          <p:cNvPr id="6" name="Rectangle 5">
            <a:extLst>
              <a:ext uri="{FF2B5EF4-FFF2-40B4-BE49-F238E27FC236}">
                <a16:creationId xmlns:a16="http://schemas.microsoft.com/office/drawing/2014/main" id="{FCBC3903-04C1-8145-9509-EFB0F1C8A89B}"/>
              </a:ext>
            </a:extLst>
          </p:cNvPr>
          <p:cNvSpPr/>
          <p:nvPr/>
        </p:nvSpPr>
        <p:spPr>
          <a:xfrm>
            <a:off x="5453064" y="3709987"/>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DBD56-C387-264F-9FF3-8685EBE74689}"/>
              </a:ext>
            </a:extLst>
          </p:cNvPr>
          <p:cNvSpPr/>
          <p:nvPr/>
        </p:nvSpPr>
        <p:spPr>
          <a:xfrm>
            <a:off x="5536454" y="3626798"/>
            <a:ext cx="3721848" cy="589072"/>
          </a:xfrm>
          <a:prstGeom prst="rect">
            <a:avLst/>
          </a:prstGeom>
        </p:spPr>
        <p:txBody>
          <a:bodyPr wrap="square">
            <a:spAutoFit/>
          </a:bodyPr>
          <a:lstStyle/>
          <a:p>
            <a:pPr>
              <a:lnSpc>
                <a:spcPct val="150000"/>
              </a:lnSpc>
            </a:pPr>
            <a:r>
              <a:rPr lang="en-US" sz="2400" dirty="0"/>
              <a:t>Keyword: health</a:t>
            </a:r>
          </a:p>
        </p:txBody>
      </p:sp>
    </p:spTree>
    <p:extLst>
      <p:ext uri="{BB962C8B-B14F-4D97-AF65-F5344CB8AC3E}">
        <p14:creationId xmlns:p14="http://schemas.microsoft.com/office/powerpoint/2010/main" val="1336475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46485-F1D4-A84F-A936-C2BBE90E79F8}"/>
              </a:ext>
            </a:extLst>
          </p:cNvPr>
          <p:cNvPicPr>
            <a:picLocks noChangeAspect="1"/>
          </p:cNvPicPr>
          <p:nvPr/>
        </p:nvPicPr>
        <p:blipFill>
          <a:blip r:embed="rId2"/>
          <a:stretch>
            <a:fillRect/>
          </a:stretch>
        </p:blipFill>
        <p:spPr>
          <a:xfrm>
            <a:off x="111124" y="277812"/>
            <a:ext cx="5775325" cy="6441709"/>
          </a:xfrm>
          <a:prstGeom prst="rect">
            <a:avLst/>
          </a:prstGeom>
        </p:spPr>
      </p:pic>
      <p:sp>
        <p:nvSpPr>
          <p:cNvPr id="6" name="Rectangle 5">
            <a:extLst>
              <a:ext uri="{FF2B5EF4-FFF2-40B4-BE49-F238E27FC236}">
                <a16:creationId xmlns:a16="http://schemas.microsoft.com/office/drawing/2014/main" id="{FCBC3903-04C1-8145-9509-EFB0F1C8A89B}"/>
              </a:ext>
            </a:extLst>
          </p:cNvPr>
          <p:cNvSpPr/>
          <p:nvPr/>
        </p:nvSpPr>
        <p:spPr>
          <a:xfrm>
            <a:off x="5453064" y="3709987"/>
            <a:ext cx="3176588" cy="576264"/>
          </a:xfrm>
          <a:prstGeom prst="rect">
            <a:avLst/>
          </a:prstGeom>
          <a:solidFill>
            <a:srgbClr val="C00000">
              <a:alpha val="24000"/>
            </a:srgb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2DBD56-C387-264F-9FF3-8685EBE74689}"/>
              </a:ext>
            </a:extLst>
          </p:cNvPr>
          <p:cNvSpPr/>
          <p:nvPr/>
        </p:nvSpPr>
        <p:spPr>
          <a:xfrm>
            <a:off x="5536454" y="3626798"/>
            <a:ext cx="3721848" cy="589072"/>
          </a:xfrm>
          <a:prstGeom prst="rect">
            <a:avLst/>
          </a:prstGeom>
        </p:spPr>
        <p:txBody>
          <a:bodyPr wrap="square">
            <a:spAutoFit/>
          </a:bodyPr>
          <a:lstStyle/>
          <a:p>
            <a:pPr>
              <a:lnSpc>
                <a:spcPct val="150000"/>
              </a:lnSpc>
            </a:pPr>
            <a:r>
              <a:rPr lang="en-US" sz="2400" dirty="0"/>
              <a:t>Keyword: cancer</a:t>
            </a:r>
          </a:p>
        </p:txBody>
      </p:sp>
    </p:spTree>
    <p:extLst>
      <p:ext uri="{BB962C8B-B14F-4D97-AF65-F5344CB8AC3E}">
        <p14:creationId xmlns:p14="http://schemas.microsoft.com/office/powerpoint/2010/main" val="4194582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E0B286-BF4B-3C4C-8676-3B407A9A281B}"/>
              </a:ext>
            </a:extLst>
          </p:cNvPr>
          <p:cNvPicPr>
            <a:picLocks noChangeAspect="1"/>
          </p:cNvPicPr>
          <p:nvPr/>
        </p:nvPicPr>
        <p:blipFill>
          <a:blip r:embed="rId2"/>
          <a:stretch>
            <a:fillRect/>
          </a:stretch>
        </p:blipFill>
        <p:spPr>
          <a:xfrm>
            <a:off x="371976" y="160754"/>
            <a:ext cx="7460582" cy="5568737"/>
          </a:xfrm>
          <a:prstGeom prst="rect">
            <a:avLst/>
          </a:prstGeom>
        </p:spPr>
      </p:pic>
    </p:spTree>
    <p:extLst>
      <p:ext uri="{BB962C8B-B14F-4D97-AF65-F5344CB8AC3E}">
        <p14:creationId xmlns:p14="http://schemas.microsoft.com/office/powerpoint/2010/main" val="1556830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319C0F-4554-B74A-A857-FF21EFD5D396}"/>
              </a:ext>
            </a:extLst>
          </p:cNvPr>
          <p:cNvPicPr>
            <a:picLocks noChangeAspect="1"/>
          </p:cNvPicPr>
          <p:nvPr/>
        </p:nvPicPr>
        <p:blipFill>
          <a:blip r:embed="rId2"/>
          <a:stretch>
            <a:fillRect/>
          </a:stretch>
        </p:blipFill>
        <p:spPr>
          <a:xfrm>
            <a:off x="173770" y="577515"/>
            <a:ext cx="8861946" cy="5745424"/>
          </a:xfrm>
          <a:prstGeom prst="rect">
            <a:avLst/>
          </a:prstGeom>
        </p:spPr>
      </p:pic>
      <p:sp>
        <p:nvSpPr>
          <p:cNvPr id="4" name="Rectangle 3">
            <a:extLst>
              <a:ext uri="{FF2B5EF4-FFF2-40B4-BE49-F238E27FC236}">
                <a16:creationId xmlns:a16="http://schemas.microsoft.com/office/drawing/2014/main" id="{35552CEA-E761-2D4F-B1DD-8328BF565C4F}"/>
              </a:ext>
            </a:extLst>
          </p:cNvPr>
          <p:cNvSpPr/>
          <p:nvPr/>
        </p:nvSpPr>
        <p:spPr>
          <a:xfrm>
            <a:off x="2454442" y="6380384"/>
            <a:ext cx="4017703" cy="369332"/>
          </a:xfrm>
          <a:prstGeom prst="rect">
            <a:avLst/>
          </a:prstGeom>
        </p:spPr>
        <p:txBody>
          <a:bodyPr wrap="none">
            <a:spAutoFit/>
          </a:bodyPr>
          <a:lstStyle/>
          <a:p>
            <a:r>
              <a:rPr lang="en-US" dirty="0">
                <a:hlinkClick r:id="rId3"/>
              </a:rPr>
              <a:t>https://gsc.olemiss.edu/research-grants/</a:t>
            </a:r>
            <a:endParaRPr lang="en-US" dirty="0"/>
          </a:p>
        </p:txBody>
      </p:sp>
      <p:sp>
        <p:nvSpPr>
          <p:cNvPr id="5" name="TextBox 4">
            <a:extLst>
              <a:ext uri="{FF2B5EF4-FFF2-40B4-BE49-F238E27FC236}">
                <a16:creationId xmlns:a16="http://schemas.microsoft.com/office/drawing/2014/main" id="{0F46E2E5-EF2D-FA42-86C8-4A29E024B3CF}"/>
              </a:ext>
            </a:extLst>
          </p:cNvPr>
          <p:cNvSpPr txBox="1"/>
          <p:nvPr/>
        </p:nvSpPr>
        <p:spPr>
          <a:xfrm>
            <a:off x="156412" y="6380384"/>
            <a:ext cx="2372124" cy="369332"/>
          </a:xfrm>
          <a:prstGeom prst="rect">
            <a:avLst/>
          </a:prstGeom>
          <a:noFill/>
        </p:spPr>
        <p:txBody>
          <a:bodyPr wrap="none" rtlCol="0">
            <a:spAutoFit/>
          </a:bodyPr>
          <a:lstStyle/>
          <a:p>
            <a:r>
              <a:rPr lang="en-US" dirty="0"/>
              <a:t>Read Summaries Here: </a:t>
            </a:r>
          </a:p>
        </p:txBody>
      </p:sp>
    </p:spTree>
    <p:extLst>
      <p:ext uri="{BB962C8B-B14F-4D97-AF65-F5344CB8AC3E}">
        <p14:creationId xmlns:p14="http://schemas.microsoft.com/office/powerpoint/2010/main" val="3626611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44FF748-F58B-F34D-84FF-A0763BD567AD}"/>
              </a:ext>
            </a:extLst>
          </p:cNvPr>
          <p:cNvGraphicFramePr>
            <a:graphicFrameLocks noGrp="1"/>
          </p:cNvGraphicFramePr>
          <p:nvPr/>
        </p:nvGraphicFramePr>
        <p:xfrm>
          <a:off x="830179" y="926432"/>
          <a:ext cx="5173579" cy="4740442"/>
        </p:xfrm>
        <a:graphic>
          <a:graphicData uri="http://schemas.openxmlformats.org/drawingml/2006/table">
            <a:tbl>
              <a:tblPr>
                <a:tableStyleId>{5C22544A-7EE6-4342-B048-85BDC9FD1C3A}</a:tableStyleId>
              </a:tblPr>
              <a:tblGrid>
                <a:gridCol w="5173579">
                  <a:extLst>
                    <a:ext uri="{9D8B030D-6E8A-4147-A177-3AD203B41FA5}">
                      <a16:colId xmlns:a16="http://schemas.microsoft.com/office/drawing/2014/main" val="1690585659"/>
                    </a:ext>
                  </a:extLst>
                </a:gridCol>
              </a:tblGrid>
              <a:tr h="219452">
                <a:tc>
                  <a:txBody>
                    <a:bodyPr/>
                    <a:lstStyle/>
                    <a:p>
                      <a:pPr algn="l" fontAlgn="ctr"/>
                      <a:r>
                        <a:rPr lang="en-US" sz="1100" u="none" strike="noStrike">
                          <a:effectLst/>
                        </a:rPr>
                        <a:t>LBJ Foundation: Harry Middleton Fellowship in Presidential Studies </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994092"/>
                  </a:ext>
                </a:extLst>
              </a:tr>
              <a:tr h="219452">
                <a:tc>
                  <a:txBody>
                    <a:bodyPr/>
                    <a:lstStyle/>
                    <a:p>
                      <a:pPr algn="l" fontAlgn="ctr"/>
                      <a:r>
                        <a:rPr lang="en-US" sz="1100" u="none" strike="noStrike">
                          <a:effectLst/>
                        </a:rPr>
                        <a:t>Kavli Institute of Theoretical Physics, UC Santa Barbara</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43460071"/>
                  </a:ext>
                </a:extLst>
              </a:tr>
              <a:tr h="352135">
                <a:tc>
                  <a:txBody>
                    <a:bodyPr/>
                    <a:lstStyle/>
                    <a:p>
                      <a:pPr algn="l" fontAlgn="ctr"/>
                      <a:r>
                        <a:rPr lang="en-US" sz="1100" u="none" strike="noStrike">
                          <a:effectLst/>
                        </a:rPr>
                        <a:t>Time-sharing Experiments for the Social Sciences Young Investigator Competition (NSF)</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7167650"/>
                  </a:ext>
                </a:extLst>
              </a:tr>
              <a:tr h="219452">
                <a:tc>
                  <a:txBody>
                    <a:bodyPr/>
                    <a:lstStyle/>
                    <a:p>
                      <a:pPr algn="l" fontAlgn="ctr"/>
                      <a:r>
                        <a:rPr lang="en-US" sz="1100" u="none" strike="noStrike">
                          <a:effectLst/>
                        </a:rPr>
                        <a:t>The International Pharmaceutical Excipient Council (IPEC) foundation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668152"/>
                  </a:ext>
                </a:extLst>
              </a:tr>
              <a:tr h="219452">
                <a:tc>
                  <a:txBody>
                    <a:bodyPr/>
                    <a:lstStyle/>
                    <a:p>
                      <a:pPr algn="l" fontAlgn="ctr"/>
                      <a:r>
                        <a:rPr lang="en-US" sz="1100" u="none" strike="noStrike">
                          <a:effectLst/>
                        </a:rPr>
                        <a:t>Eric Reid Fund for Methodology</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2496679"/>
                  </a:ext>
                </a:extLst>
              </a:tr>
              <a:tr h="219452">
                <a:tc>
                  <a:txBody>
                    <a:bodyPr/>
                    <a:lstStyle/>
                    <a:p>
                      <a:pPr algn="l" fontAlgn="ctr"/>
                      <a:r>
                        <a:rPr lang="en-US" sz="1100" u="none" strike="noStrike">
                          <a:effectLst/>
                        </a:rPr>
                        <a:t>Alfred M. Landon Research Grant</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4272525"/>
                  </a:ext>
                </a:extLst>
              </a:tr>
              <a:tr h="219452">
                <a:tc>
                  <a:txBody>
                    <a:bodyPr/>
                    <a:lstStyle/>
                    <a:p>
                      <a:pPr algn="l" fontAlgn="ctr"/>
                      <a:r>
                        <a:rPr lang="en-US" sz="1100" u="none" strike="noStrike">
                          <a:effectLst/>
                        </a:rPr>
                        <a:t>Sigma Xi Grants in Aid of Research</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3639126"/>
                  </a:ext>
                </a:extLst>
              </a:tr>
              <a:tr h="219452">
                <a:tc>
                  <a:txBody>
                    <a:bodyPr/>
                    <a:lstStyle/>
                    <a:p>
                      <a:pPr algn="l" fontAlgn="ctr"/>
                      <a:r>
                        <a:rPr lang="en-US" sz="1100" u="none" strike="noStrike">
                          <a:effectLst/>
                        </a:rPr>
                        <a:t>NSF GRFP</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3020881"/>
                  </a:ext>
                </a:extLst>
              </a:tr>
              <a:tr h="204090">
                <a:tc>
                  <a:txBody>
                    <a:bodyPr/>
                    <a:lstStyle/>
                    <a:p>
                      <a:pPr algn="l" fontAlgn="ctr"/>
                      <a:r>
                        <a:rPr lang="en-US" sz="1100" u="none" strike="noStrike">
                          <a:effectLst/>
                        </a:rPr>
                        <a:t>Wings for Life Spinal Cord Research Foundation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2688341"/>
                  </a:ext>
                </a:extLst>
              </a:tr>
              <a:tr h="219452">
                <a:tc>
                  <a:txBody>
                    <a:bodyPr/>
                    <a:lstStyle/>
                    <a:p>
                      <a:pPr algn="l" fontAlgn="ctr"/>
                      <a:r>
                        <a:rPr lang="en-US" sz="1100" u="none" strike="noStrike">
                          <a:effectLst/>
                        </a:rPr>
                        <a:t>Sigma Xi</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26334836"/>
                  </a:ext>
                </a:extLst>
              </a:tr>
              <a:tr h="219452">
                <a:tc>
                  <a:txBody>
                    <a:bodyPr/>
                    <a:lstStyle/>
                    <a:p>
                      <a:pPr algn="l" fontAlgn="ctr"/>
                      <a:r>
                        <a:rPr lang="en-US" sz="1100" u="none" strike="noStrike">
                          <a:effectLst/>
                        </a:rPr>
                        <a:t>American Ornithological Society</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30549460"/>
                  </a:ext>
                </a:extLst>
              </a:tr>
              <a:tr h="219452">
                <a:tc>
                  <a:txBody>
                    <a:bodyPr/>
                    <a:lstStyle/>
                    <a:p>
                      <a:pPr algn="l" fontAlgn="ctr"/>
                      <a:r>
                        <a:rPr lang="en-US" sz="1100" u="none" strike="noStrike">
                          <a:effectLst/>
                        </a:rPr>
                        <a:t>Sigma Xi Grants in Aid Research</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935544"/>
                  </a:ext>
                </a:extLst>
              </a:tr>
              <a:tr h="219452">
                <a:tc>
                  <a:txBody>
                    <a:bodyPr/>
                    <a:lstStyle/>
                    <a:p>
                      <a:pPr algn="l" fontAlgn="ctr"/>
                      <a:r>
                        <a:rPr lang="en-US" sz="1100" u="none" strike="noStrike">
                          <a:effectLst/>
                        </a:rPr>
                        <a:t>Robert Wood Johnson Foundation Culture of Health Leaders Program</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3406235"/>
                  </a:ext>
                </a:extLst>
              </a:tr>
              <a:tr h="219452">
                <a:tc>
                  <a:txBody>
                    <a:bodyPr/>
                    <a:lstStyle/>
                    <a:p>
                      <a:pPr algn="l" fontAlgn="ctr"/>
                      <a:r>
                        <a:rPr lang="en-US" sz="1100" u="none" strike="noStrike">
                          <a:effectLst/>
                        </a:rPr>
                        <a:t>Graduate Research Fellowship Program (NSF)</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6563511"/>
                  </a:ext>
                </a:extLst>
              </a:tr>
              <a:tr h="234081">
                <a:tc>
                  <a:txBody>
                    <a:bodyPr/>
                    <a:lstStyle/>
                    <a:p>
                      <a:pPr algn="l" fontAlgn="ct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87111915"/>
                  </a:ext>
                </a:extLst>
              </a:tr>
              <a:tr h="219452">
                <a:tc>
                  <a:txBody>
                    <a:bodyPr/>
                    <a:lstStyle/>
                    <a:p>
                      <a:pPr algn="l" fontAlgn="ctr"/>
                      <a:r>
                        <a:rPr lang="en-US" sz="1100" u="none" strike="noStrike">
                          <a:effectLst/>
                        </a:rPr>
                        <a:t>American Psychological Foundation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8439434"/>
                  </a:ext>
                </a:extLst>
              </a:tr>
              <a:tr h="219452">
                <a:tc>
                  <a:txBody>
                    <a:bodyPr/>
                    <a:lstStyle/>
                    <a:p>
                      <a:pPr algn="l" fontAlgn="ctr"/>
                      <a:r>
                        <a:rPr lang="en-US" sz="1100" u="none" strike="noStrike">
                          <a:effectLst/>
                        </a:rPr>
                        <a:t>Sigma Xi</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53011597"/>
                  </a:ext>
                </a:extLst>
              </a:tr>
              <a:tr h="219452">
                <a:tc>
                  <a:txBody>
                    <a:bodyPr/>
                    <a:lstStyle/>
                    <a:p>
                      <a:pPr algn="l" fontAlgn="ctr"/>
                      <a:r>
                        <a:rPr lang="en-US" sz="1100" u="none" strike="noStrike">
                          <a:effectLst/>
                        </a:rPr>
                        <a:t>The William L. and Ruth D. Nutting Termite Research Grant</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97239625"/>
                  </a:ext>
                </a:extLst>
              </a:tr>
              <a:tr h="219452">
                <a:tc>
                  <a:txBody>
                    <a:bodyPr/>
                    <a:lstStyle/>
                    <a:p>
                      <a:pPr algn="l" fontAlgn="ctr"/>
                      <a:r>
                        <a:rPr lang="en-US" sz="1100" u="none" strike="noStrike">
                          <a:effectLst/>
                        </a:rPr>
                        <a:t>National Strength and Conditioning Association</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3345931"/>
                  </a:ext>
                </a:extLst>
              </a:tr>
              <a:tr h="219452">
                <a:tc>
                  <a:txBody>
                    <a:bodyPr/>
                    <a:lstStyle/>
                    <a:p>
                      <a:pPr algn="l" fontAlgn="ctr"/>
                      <a:r>
                        <a:rPr lang="en-US" sz="1100" u="none" strike="noStrike">
                          <a:effectLst/>
                        </a:rPr>
                        <a:t>Michael Moody Fitness Scholarship</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8577258"/>
                  </a:ext>
                </a:extLst>
              </a:tr>
              <a:tr h="219452">
                <a:tc>
                  <a:txBody>
                    <a:bodyPr/>
                    <a:lstStyle/>
                    <a:p>
                      <a:pPr algn="l" fontAlgn="ctr"/>
                      <a:r>
                        <a:rPr lang="en-US" sz="1100" u="none" strike="noStrike" dirty="0" err="1">
                          <a:effectLst/>
                        </a:rPr>
                        <a:t>Sertoma</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72921640"/>
                  </a:ext>
                </a:extLst>
              </a:tr>
            </a:tbl>
          </a:graphicData>
        </a:graphic>
      </p:graphicFrame>
      <p:sp>
        <p:nvSpPr>
          <p:cNvPr id="4" name="Rectangle 3">
            <a:extLst>
              <a:ext uri="{FF2B5EF4-FFF2-40B4-BE49-F238E27FC236}">
                <a16:creationId xmlns:a16="http://schemas.microsoft.com/office/drawing/2014/main" id="{FAD97628-95E3-B043-8032-725BC862787C}"/>
              </a:ext>
            </a:extLst>
          </p:cNvPr>
          <p:cNvSpPr/>
          <p:nvPr/>
        </p:nvSpPr>
        <p:spPr>
          <a:xfrm>
            <a:off x="644174" y="248471"/>
            <a:ext cx="7385401" cy="369332"/>
          </a:xfrm>
          <a:prstGeom prst="rect">
            <a:avLst/>
          </a:prstGeom>
        </p:spPr>
        <p:txBody>
          <a:bodyPr wrap="square">
            <a:spAutoFit/>
          </a:bodyPr>
          <a:lstStyle/>
          <a:p>
            <a:r>
              <a:rPr lang="en-US" dirty="0"/>
              <a:t>External Funding Opportunities Targeted by 2019 GSC Grant Winners</a:t>
            </a:r>
          </a:p>
        </p:txBody>
      </p:sp>
    </p:spTree>
    <p:extLst>
      <p:ext uri="{BB962C8B-B14F-4D97-AF65-F5344CB8AC3E}">
        <p14:creationId xmlns:p14="http://schemas.microsoft.com/office/powerpoint/2010/main" val="277796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Timeframe</a:t>
            </a:r>
          </a:p>
        </p:txBody>
      </p:sp>
      <p:sp>
        <p:nvSpPr>
          <p:cNvPr id="4" name="Rectangle 3"/>
          <p:cNvSpPr/>
          <p:nvPr/>
        </p:nvSpPr>
        <p:spPr>
          <a:xfrm>
            <a:off x="827972" y="1398638"/>
            <a:ext cx="7879148" cy="4467057"/>
          </a:xfrm>
          <a:prstGeom prst="rect">
            <a:avLst/>
          </a:prstGeom>
        </p:spPr>
        <p:txBody>
          <a:bodyPr wrap="square">
            <a:spAutoFit/>
          </a:bodyPr>
          <a:lstStyle/>
          <a:p>
            <a:pPr marL="342900" indent="-342900">
              <a:lnSpc>
                <a:spcPct val="150000"/>
              </a:lnSpc>
              <a:buFont typeface="Arial"/>
              <a:buChar char="•"/>
            </a:pPr>
            <a:r>
              <a:rPr lang="en-US" sz="2400" dirty="0"/>
              <a:t>Solicitation, Nov 19, 2019</a:t>
            </a:r>
          </a:p>
          <a:p>
            <a:pPr marL="342900" indent="-342900">
              <a:lnSpc>
                <a:spcPct val="150000"/>
              </a:lnSpc>
              <a:buFont typeface="Arial"/>
              <a:buChar char="•"/>
            </a:pPr>
            <a:r>
              <a:rPr lang="en-US" sz="2400" dirty="0"/>
              <a:t>Workshops: Nov 25 (Library), Dec 4 (Webinar), Dec 18 (Library), Jan 08 (Library</a:t>
            </a:r>
          </a:p>
          <a:p>
            <a:pPr marL="342900" indent="-342900">
              <a:lnSpc>
                <a:spcPct val="150000"/>
              </a:lnSpc>
              <a:buFont typeface="Arial"/>
              <a:buChar char="•"/>
            </a:pPr>
            <a:r>
              <a:rPr lang="en-US" sz="2400" dirty="0"/>
              <a:t>Applications Due, Jan 24, 2020</a:t>
            </a:r>
          </a:p>
          <a:p>
            <a:pPr marL="342900" indent="-342900">
              <a:lnSpc>
                <a:spcPct val="150000"/>
              </a:lnSpc>
              <a:buFont typeface="Arial"/>
              <a:buChar char="•"/>
            </a:pPr>
            <a:r>
              <a:rPr lang="en-US" sz="2400" dirty="0"/>
              <a:t>ORSP will conduct compliance review in January</a:t>
            </a:r>
          </a:p>
          <a:p>
            <a:pPr marL="342900" indent="-342900">
              <a:lnSpc>
                <a:spcPct val="150000"/>
              </a:lnSpc>
              <a:buFont typeface="Arial"/>
              <a:buChar char="•"/>
            </a:pPr>
            <a:r>
              <a:rPr lang="en-US" sz="2400" dirty="0"/>
              <a:t>Grad School &amp; ORSP will coordinate reviews Feb/March</a:t>
            </a:r>
          </a:p>
          <a:p>
            <a:pPr marL="342900" indent="-342900">
              <a:lnSpc>
                <a:spcPct val="150000"/>
              </a:lnSpc>
              <a:buFont typeface="Arial"/>
              <a:buChar char="•"/>
            </a:pPr>
            <a:r>
              <a:rPr lang="en-US" sz="2400" dirty="0"/>
              <a:t>Winners announced March 2020</a:t>
            </a:r>
          </a:p>
          <a:p>
            <a:pPr marL="342900" indent="-342900">
              <a:lnSpc>
                <a:spcPct val="150000"/>
              </a:lnSpc>
              <a:buFont typeface="Arial"/>
              <a:buChar char="•"/>
            </a:pPr>
            <a:r>
              <a:rPr lang="en-US" sz="2400" dirty="0"/>
              <a:t>Project periods April or May 2020 – April 2021</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008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What is Next?</a:t>
            </a:r>
          </a:p>
        </p:txBody>
      </p:sp>
      <p:sp>
        <p:nvSpPr>
          <p:cNvPr id="4" name="Rectangle 3"/>
          <p:cNvSpPr/>
          <p:nvPr/>
        </p:nvSpPr>
        <p:spPr>
          <a:xfrm>
            <a:off x="827972" y="1398638"/>
            <a:ext cx="7879148" cy="4893647"/>
          </a:xfrm>
          <a:prstGeom prst="rect">
            <a:avLst/>
          </a:prstGeom>
        </p:spPr>
        <p:txBody>
          <a:bodyPr wrap="square">
            <a:spAutoFit/>
          </a:bodyPr>
          <a:lstStyle/>
          <a:p>
            <a:pPr marL="342900" indent="-342900">
              <a:lnSpc>
                <a:spcPct val="150000"/>
              </a:lnSpc>
              <a:buFont typeface="Arial"/>
              <a:buChar char="•"/>
            </a:pPr>
            <a:r>
              <a:rPr lang="en-US" sz="2400" dirty="0"/>
              <a:t>Read that Request for Applications (RFA) carefully</a:t>
            </a:r>
          </a:p>
          <a:p>
            <a:pPr marL="342900" indent="-342900">
              <a:lnSpc>
                <a:spcPct val="150000"/>
              </a:lnSpc>
              <a:buFont typeface="Arial"/>
              <a:buChar char="•"/>
            </a:pPr>
            <a:r>
              <a:rPr lang="en-US" sz="2400" dirty="0"/>
              <a:t>Identify a GSC Research Project to Propose</a:t>
            </a:r>
          </a:p>
          <a:p>
            <a:pPr marL="800100" lvl="1" indent="-342900">
              <a:lnSpc>
                <a:spcPct val="150000"/>
              </a:lnSpc>
              <a:buFont typeface="Arial"/>
              <a:buChar char="•"/>
            </a:pPr>
            <a:r>
              <a:rPr lang="en-US" sz="2400" dirty="0"/>
              <a:t>Consult with your graduate advisor</a:t>
            </a:r>
          </a:p>
          <a:p>
            <a:pPr marL="342900" indent="-342900">
              <a:lnSpc>
                <a:spcPct val="150000"/>
              </a:lnSpc>
              <a:buFont typeface="Arial"/>
              <a:buChar char="•"/>
            </a:pPr>
            <a:r>
              <a:rPr lang="en-US" sz="2400" dirty="0"/>
              <a:t>Identify an External Opportunity</a:t>
            </a:r>
          </a:p>
          <a:p>
            <a:pPr marL="800100" lvl="1" indent="-342900">
              <a:lnSpc>
                <a:spcPct val="150000"/>
              </a:lnSpc>
              <a:buFont typeface="Arial"/>
              <a:buChar char="•"/>
            </a:pPr>
            <a:r>
              <a:rPr lang="en-US" sz="2400" dirty="0"/>
              <a:t>Search online sources (e.g., COS/Pivot)</a:t>
            </a:r>
          </a:p>
          <a:p>
            <a:pPr marL="800100" lvl="1" indent="-342900">
              <a:lnSpc>
                <a:spcPct val="150000"/>
              </a:lnSpc>
              <a:buFont typeface="Arial"/>
              <a:buChar char="•"/>
            </a:pPr>
            <a:r>
              <a:rPr lang="en-US" sz="2400" dirty="0"/>
              <a:t>Find candidate opportunities of interest</a:t>
            </a:r>
          </a:p>
          <a:p>
            <a:pPr marL="800100" lvl="1" indent="-342900">
              <a:lnSpc>
                <a:spcPct val="150000"/>
              </a:lnSpc>
              <a:buFont typeface="Arial"/>
              <a:buChar char="•"/>
            </a:pPr>
            <a:r>
              <a:rPr lang="en-US" sz="2400" dirty="0"/>
              <a:t>Carefully read the rules and guidelines</a:t>
            </a:r>
          </a:p>
          <a:p>
            <a:pPr marL="800100" lvl="1" indent="-342900">
              <a:lnSpc>
                <a:spcPct val="150000"/>
              </a:lnSpc>
              <a:buFont typeface="Arial"/>
              <a:buChar char="•"/>
            </a:pPr>
            <a:r>
              <a:rPr lang="en-US" sz="2400" dirty="0"/>
              <a:t>Select the opportunity you will go for</a:t>
            </a:r>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772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What is Next?</a:t>
            </a:r>
          </a:p>
        </p:txBody>
      </p:sp>
      <p:sp>
        <p:nvSpPr>
          <p:cNvPr id="4" name="Rectangle 3"/>
          <p:cNvSpPr/>
          <p:nvPr/>
        </p:nvSpPr>
        <p:spPr>
          <a:xfrm>
            <a:off x="436880" y="1201325"/>
            <a:ext cx="8296154" cy="7478970"/>
          </a:xfrm>
          <a:prstGeom prst="rect">
            <a:avLst/>
          </a:prstGeom>
        </p:spPr>
        <p:txBody>
          <a:bodyPr wrap="square">
            <a:spAutoFit/>
          </a:bodyPr>
          <a:lstStyle/>
          <a:p>
            <a:pPr marL="342900" indent="-342900">
              <a:lnSpc>
                <a:spcPct val="150000"/>
              </a:lnSpc>
              <a:buFont typeface="Arial"/>
              <a:buChar char="•"/>
            </a:pPr>
            <a:r>
              <a:rPr lang="en-US" sz="2400" dirty="0"/>
              <a:t>Write your Proposal</a:t>
            </a:r>
          </a:p>
          <a:p>
            <a:pPr marL="800100" lvl="1" indent="-342900">
              <a:lnSpc>
                <a:spcPct val="150000"/>
              </a:lnSpc>
              <a:buFont typeface="Arial"/>
              <a:buChar char="•"/>
            </a:pPr>
            <a:r>
              <a:rPr lang="en-US" sz="2400" dirty="0"/>
              <a:t>Write GSC Project Research Strategy &amp; Other Components</a:t>
            </a:r>
          </a:p>
          <a:p>
            <a:pPr marL="800100" lvl="1" indent="-342900">
              <a:lnSpc>
                <a:spcPct val="150000"/>
              </a:lnSpc>
              <a:buFont typeface="Arial"/>
              <a:buChar char="•"/>
            </a:pPr>
            <a:r>
              <a:rPr lang="en-US" sz="2400" dirty="0"/>
              <a:t>Write the Funding Opportunity Sections</a:t>
            </a:r>
          </a:p>
          <a:p>
            <a:pPr marL="342900" indent="-342900">
              <a:lnSpc>
                <a:spcPct val="150000"/>
              </a:lnSpc>
              <a:buFont typeface="Arial"/>
              <a:buChar char="•"/>
            </a:pPr>
            <a:r>
              <a:rPr lang="en-US" sz="2400" dirty="0"/>
              <a:t>Comply with the RFA</a:t>
            </a:r>
          </a:p>
          <a:p>
            <a:pPr marL="800100" lvl="1" indent="-342900">
              <a:lnSpc>
                <a:spcPct val="150000"/>
              </a:lnSpc>
              <a:buFont typeface="Arial"/>
              <a:buChar char="•"/>
            </a:pPr>
            <a:r>
              <a:rPr lang="en-US" sz="2400" dirty="0"/>
              <a:t>If RFA and this PPT are inconsistent, RFA rules</a:t>
            </a:r>
          </a:p>
          <a:p>
            <a:pPr marL="800100" lvl="1" indent="-342900">
              <a:lnSpc>
                <a:spcPct val="150000"/>
              </a:lnSpc>
              <a:buFont typeface="Arial"/>
              <a:buChar char="•"/>
            </a:pPr>
            <a:r>
              <a:rPr lang="en-US" sz="2400" dirty="0"/>
              <a:t>Don’t let your application get returned without review!</a:t>
            </a:r>
          </a:p>
          <a:p>
            <a:pPr marL="342900" indent="-342900">
              <a:lnSpc>
                <a:spcPct val="150000"/>
              </a:lnSpc>
              <a:buFont typeface="Arial"/>
              <a:buChar char="•"/>
            </a:pPr>
            <a:r>
              <a:rPr lang="en-US" sz="2400" dirty="0"/>
              <a:t>Submit your application by the due date</a:t>
            </a:r>
          </a:p>
          <a:p>
            <a:pPr marL="342900" indent="-342900">
              <a:lnSpc>
                <a:spcPct val="150000"/>
              </a:lnSpc>
              <a:buFont typeface="Arial"/>
              <a:buChar char="•"/>
            </a:pPr>
            <a:r>
              <a:rPr lang="en-US" sz="2400" dirty="0"/>
              <a:t>Comply with award conditions if awarded</a:t>
            </a:r>
          </a:p>
          <a:p>
            <a:pPr marL="342900" indent="-342900">
              <a:lnSpc>
                <a:spcPct val="150000"/>
              </a:lnSpc>
              <a:buFont typeface="Arial"/>
              <a:buChar char="•"/>
            </a:pPr>
            <a:r>
              <a:rPr lang="en-US" sz="2400" dirty="0"/>
              <a:t>Refer questions to Jason Hale at </a:t>
            </a:r>
            <a:r>
              <a:rPr lang="en-US" sz="2400" dirty="0" err="1"/>
              <a:t>jghale@olemiss.edu</a:t>
            </a: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675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A40246-B8BB-A847-9A3F-C44F9E2DC43B}"/>
              </a:ext>
            </a:extLst>
          </p:cNvPr>
          <p:cNvPicPr>
            <a:picLocks noChangeAspect="1"/>
          </p:cNvPicPr>
          <p:nvPr/>
        </p:nvPicPr>
        <p:blipFill>
          <a:blip r:embed="rId2"/>
          <a:stretch>
            <a:fillRect/>
          </a:stretch>
        </p:blipFill>
        <p:spPr>
          <a:xfrm>
            <a:off x="217904" y="0"/>
            <a:ext cx="4859421" cy="6195762"/>
          </a:xfrm>
          <a:prstGeom prst="rect">
            <a:avLst/>
          </a:prstGeom>
        </p:spPr>
      </p:pic>
      <p:sp>
        <p:nvSpPr>
          <p:cNvPr id="2" name="Title 1"/>
          <p:cNvSpPr>
            <a:spLocks noGrp="1"/>
          </p:cNvSpPr>
          <p:nvPr>
            <p:ph type="ctrTitle"/>
          </p:nvPr>
        </p:nvSpPr>
        <p:spPr>
          <a:xfrm>
            <a:off x="2873339" y="1699607"/>
            <a:ext cx="6270661" cy="887183"/>
          </a:xfrm>
        </p:spPr>
        <p:txBody>
          <a:bodyPr anchor="t">
            <a:normAutofit fontScale="90000"/>
          </a:bodyPr>
          <a:lstStyle/>
          <a:p>
            <a:pPr algn="l"/>
            <a:r>
              <a:rPr lang="en-US" sz="2800" dirty="0">
                <a:hlinkClick r:id="rId3"/>
              </a:rPr>
              <a:t>https://news.olemiss.edu/graduate-students-receive-grants-research-efforts/</a:t>
            </a:r>
            <a:endParaRPr lang="en-US" sz="2800" b="0" dirty="0"/>
          </a:p>
        </p:txBody>
      </p:sp>
    </p:spTree>
    <p:extLst>
      <p:ext uri="{BB962C8B-B14F-4D97-AF65-F5344CB8AC3E}">
        <p14:creationId xmlns:p14="http://schemas.microsoft.com/office/powerpoint/2010/main" val="5592671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Access this presentation online</a:t>
            </a:r>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0" y="1404009"/>
            <a:ext cx="9144000" cy="2624457"/>
          </a:xfrm>
          <a:prstGeom prst="rect">
            <a:avLst/>
          </a:prstGeom>
        </p:spPr>
      </p:pic>
      <p:sp>
        <p:nvSpPr>
          <p:cNvPr id="7" name="Rectangle 6"/>
          <p:cNvSpPr/>
          <p:nvPr/>
        </p:nvSpPr>
        <p:spPr>
          <a:xfrm>
            <a:off x="249596" y="4334933"/>
            <a:ext cx="7879148" cy="830997"/>
          </a:xfrm>
          <a:prstGeom prst="rect">
            <a:avLst/>
          </a:prstGeom>
        </p:spPr>
        <p:txBody>
          <a:bodyPr wrap="square">
            <a:spAutoFit/>
          </a:bodyPr>
          <a:lstStyle/>
          <a:p>
            <a:r>
              <a:rPr lang="en-US" sz="2400" dirty="0">
                <a:hlinkClick r:id="rId3"/>
              </a:rPr>
              <a:t>http://www.research.olemiss.edu/presentations</a:t>
            </a:r>
            <a:r>
              <a:rPr lang="en-US" sz="2400" dirty="0"/>
              <a:t> </a:t>
            </a:r>
          </a:p>
          <a:p>
            <a:endParaRPr lang="en-US" sz="2400" dirty="0"/>
          </a:p>
        </p:txBody>
      </p:sp>
    </p:spTree>
    <p:extLst>
      <p:ext uri="{BB962C8B-B14F-4D97-AF65-F5344CB8AC3E}">
        <p14:creationId xmlns:p14="http://schemas.microsoft.com/office/powerpoint/2010/main" val="22081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2" y="364101"/>
            <a:ext cx="6995228" cy="588399"/>
          </a:xfrm>
        </p:spPr>
        <p:txBody>
          <a:bodyPr anchor="t">
            <a:normAutofit/>
          </a:bodyPr>
          <a:lstStyle/>
          <a:p>
            <a:pPr algn="l"/>
            <a:r>
              <a:rPr lang="en-US" sz="2800" b="0" dirty="0"/>
              <a:t>Solicitation: Part 1 Overview Information</a:t>
            </a:r>
          </a:p>
        </p:txBody>
      </p:sp>
      <p:sp>
        <p:nvSpPr>
          <p:cNvPr id="4" name="Rectangle 3"/>
          <p:cNvSpPr/>
          <p:nvPr/>
        </p:nvSpPr>
        <p:spPr>
          <a:xfrm>
            <a:off x="827972" y="1398638"/>
            <a:ext cx="7879148" cy="5816977"/>
          </a:xfrm>
          <a:prstGeom prst="rect">
            <a:avLst/>
          </a:prstGeom>
        </p:spPr>
        <p:txBody>
          <a:bodyPr wrap="square">
            <a:spAutoFit/>
          </a:bodyPr>
          <a:lstStyle/>
          <a:p>
            <a:pPr marL="342900" indent="-342900">
              <a:lnSpc>
                <a:spcPct val="150000"/>
              </a:lnSpc>
              <a:buFont typeface="Arial"/>
              <a:buChar char="•"/>
            </a:pPr>
            <a:r>
              <a:rPr lang="en-US" sz="2400" dirty="0"/>
              <a:t>Proposals requesting more than $1,000 will not be reviewed or awarded</a:t>
            </a:r>
          </a:p>
          <a:p>
            <a:pPr marL="342900" indent="-342900">
              <a:lnSpc>
                <a:spcPct val="150000"/>
              </a:lnSpc>
              <a:buFont typeface="Arial"/>
              <a:buChar char="•"/>
            </a:pPr>
            <a:r>
              <a:rPr lang="en-US" sz="2400" dirty="0"/>
              <a:t>Project costs over $1,000 in direct costs</a:t>
            </a:r>
          </a:p>
          <a:p>
            <a:pPr marL="800100" lvl="1" indent="-342900">
              <a:lnSpc>
                <a:spcPct val="150000"/>
              </a:lnSpc>
              <a:buFont typeface="Arial"/>
              <a:buChar char="•"/>
            </a:pPr>
            <a:r>
              <a:rPr lang="en-US" sz="2400" dirty="0"/>
              <a:t>Request up to $1,000 from GSC grant</a:t>
            </a:r>
          </a:p>
          <a:p>
            <a:pPr marL="800100" lvl="1" indent="-342900">
              <a:lnSpc>
                <a:spcPct val="150000"/>
              </a:lnSpc>
              <a:buFont typeface="Arial"/>
              <a:buChar char="•"/>
            </a:pPr>
            <a:r>
              <a:rPr lang="en-US" sz="2400" dirty="0"/>
              <a:t>Show where remaining funds will come from</a:t>
            </a:r>
          </a:p>
          <a:p>
            <a:pPr marL="800100" lvl="1" indent="-342900">
              <a:lnSpc>
                <a:spcPct val="150000"/>
              </a:lnSpc>
              <a:buFont typeface="Arial"/>
              <a:buChar char="•"/>
            </a:pPr>
            <a:r>
              <a:rPr lang="en-US" sz="2400" dirty="0"/>
              <a:t>Proposals that do not show how the entire project will be funded will not be awarded </a:t>
            </a:r>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85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971" y="364101"/>
            <a:ext cx="8154393" cy="588399"/>
          </a:xfrm>
        </p:spPr>
        <p:txBody>
          <a:bodyPr anchor="t">
            <a:normAutofit/>
          </a:bodyPr>
          <a:lstStyle/>
          <a:p>
            <a:pPr algn="l"/>
            <a:r>
              <a:rPr lang="en-US" sz="2800" b="0" dirty="0"/>
              <a:t>Examples of Eligible Funding Items</a:t>
            </a:r>
          </a:p>
        </p:txBody>
      </p:sp>
      <p:sp>
        <p:nvSpPr>
          <p:cNvPr id="4" name="Rectangle 3"/>
          <p:cNvSpPr/>
          <p:nvPr/>
        </p:nvSpPr>
        <p:spPr>
          <a:xfrm>
            <a:off x="827972" y="1398638"/>
            <a:ext cx="7879148" cy="8032968"/>
          </a:xfrm>
          <a:prstGeom prst="rect">
            <a:avLst/>
          </a:prstGeom>
        </p:spPr>
        <p:txBody>
          <a:bodyPr wrap="square">
            <a:spAutoFit/>
          </a:bodyPr>
          <a:lstStyle/>
          <a:p>
            <a:pPr marL="342900" indent="-342900">
              <a:lnSpc>
                <a:spcPct val="150000"/>
              </a:lnSpc>
              <a:buFont typeface="Arial"/>
              <a:buChar char="•"/>
            </a:pPr>
            <a:r>
              <a:rPr lang="en-US" sz="2400" dirty="0"/>
              <a:t>Commodities, such as research or presentation supplies</a:t>
            </a:r>
          </a:p>
          <a:p>
            <a:pPr marL="342900" indent="-342900">
              <a:lnSpc>
                <a:spcPct val="150000"/>
              </a:lnSpc>
              <a:buFont typeface="Arial"/>
              <a:buChar char="•"/>
            </a:pPr>
            <a:r>
              <a:rPr lang="en-US" sz="2400" dirty="0"/>
              <a:t>Contractual expenses (e.g., printing, software licenses)</a:t>
            </a:r>
          </a:p>
          <a:p>
            <a:pPr marL="342900" indent="-342900">
              <a:lnSpc>
                <a:spcPct val="150000"/>
              </a:lnSpc>
              <a:buFont typeface="Arial"/>
              <a:buChar char="•"/>
            </a:pPr>
            <a:r>
              <a:rPr lang="en-US" sz="2400" dirty="0"/>
              <a:t>Travel for field work or required research training</a:t>
            </a:r>
          </a:p>
          <a:p>
            <a:pPr marL="342900" indent="-342900">
              <a:lnSpc>
                <a:spcPct val="150000"/>
              </a:lnSpc>
              <a:buFont typeface="Arial"/>
              <a:buChar char="•"/>
            </a:pPr>
            <a:r>
              <a:rPr lang="en-US" sz="2400" dirty="0"/>
              <a:t>Upgrades to UM computers (memory, graphics cards….)</a:t>
            </a:r>
          </a:p>
          <a:p>
            <a:pPr marL="342900" indent="-342900">
              <a:lnSpc>
                <a:spcPct val="150000"/>
              </a:lnSpc>
              <a:buFont typeface="Arial"/>
              <a:buChar char="•"/>
            </a:pPr>
            <a:r>
              <a:rPr lang="en-US" sz="2400" dirty="0"/>
              <a:t>Gift cards as incentives for research participants</a:t>
            </a:r>
          </a:p>
          <a:p>
            <a:pPr marL="342900" indent="-342900">
              <a:lnSpc>
                <a:spcPct val="150000"/>
              </a:lnSpc>
              <a:buFont typeface="Arial"/>
              <a:buChar char="•"/>
            </a:pPr>
            <a:r>
              <a:rPr lang="en-US" sz="2400" dirty="0"/>
              <a:t>Equipment that will become part or UM’s inventory</a:t>
            </a:r>
          </a:p>
          <a:p>
            <a:pPr marL="800100" lvl="1" indent="-342900">
              <a:lnSpc>
                <a:spcPct val="150000"/>
              </a:lnSpc>
              <a:buFont typeface="Arial"/>
              <a:buChar char="•"/>
            </a:pPr>
            <a:endParaRPr lang="en-US" sz="2400" dirty="0"/>
          </a:p>
          <a:p>
            <a:pPr marL="1257300" lvl="2"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marL="342900" indent="-342900">
              <a:lnSpc>
                <a:spcPct val="150000"/>
              </a:lnSpc>
              <a:buFont typeface="Arial"/>
              <a:buChar char="•"/>
            </a:pPr>
            <a:endParaRPr lang="en-US" sz="2400" dirty="0"/>
          </a:p>
          <a:p>
            <a:pPr>
              <a:lnSpc>
                <a:spcPct val="150000"/>
              </a:lnSpc>
            </a:pPr>
            <a:endParaRPr lang="en-US" sz="2400" dirty="0"/>
          </a:p>
          <a:p>
            <a:pPr>
              <a:lnSpc>
                <a:spcPct val="150000"/>
              </a:lnSpc>
            </a:pPr>
            <a:endParaRPr lang="en-US" sz="2400" dirty="0"/>
          </a:p>
          <a:p>
            <a:endParaRPr lang="en-US" sz="2400" dirty="0"/>
          </a:p>
          <a:p>
            <a:endParaRPr lang="en-US" sz="2400" dirty="0"/>
          </a:p>
        </p:txBody>
      </p:sp>
      <p:cxnSp>
        <p:nvCxnSpPr>
          <p:cNvPr id="6" name="Straight Connector 5"/>
          <p:cNvCxnSpPr/>
          <p:nvPr/>
        </p:nvCxnSpPr>
        <p:spPr>
          <a:xfrm>
            <a:off x="827972" y="1201325"/>
            <a:ext cx="7437733"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580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1248</TotalTime>
  <Words>3589</Words>
  <Application>Microsoft Macintosh PowerPoint</Application>
  <PresentationFormat>On-screen Show (4:3)</PresentationFormat>
  <Paragraphs>494</Paragraphs>
  <Slides>73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Symbol</vt:lpstr>
      <vt:lpstr>Times New Roman</vt:lpstr>
      <vt:lpstr>Office Theme</vt:lpstr>
      <vt:lpstr>PowerPoint Presentation</vt:lpstr>
      <vt:lpstr>Topics for Today</vt:lpstr>
      <vt:lpstr>PowerPoint Presentation</vt:lpstr>
      <vt:lpstr>PowerPoint Presentation</vt:lpstr>
      <vt:lpstr>PowerPoint Presentation</vt:lpstr>
      <vt:lpstr>Overview</vt:lpstr>
      <vt:lpstr>Timeframe</vt:lpstr>
      <vt:lpstr>Solicitation: Part 1 Overview Information</vt:lpstr>
      <vt:lpstr>Examples of Eligible Funding Items</vt:lpstr>
      <vt:lpstr>Funding Eligibility: Most Restrictive Rule Applies</vt:lpstr>
      <vt:lpstr>University Policies</vt:lpstr>
      <vt:lpstr>Procurement</vt:lpstr>
      <vt:lpstr>Travel</vt:lpstr>
      <vt:lpstr>Application: General Rules</vt:lpstr>
      <vt:lpstr>PowerPoint Presentation</vt:lpstr>
      <vt:lpstr>Application: Summary – 1 page</vt:lpstr>
      <vt:lpstr>PowerPoint Presentation</vt:lpstr>
      <vt:lpstr>Application: GSC Project Research Strategy  (4 pages max)</vt:lpstr>
      <vt:lpstr>PowerPoint Presentation</vt:lpstr>
      <vt:lpstr>Application: Other Components</vt:lpstr>
      <vt:lpstr>PowerPoint Presentation</vt:lpstr>
      <vt:lpstr>Application: Other Components</vt:lpstr>
      <vt:lpstr>PowerPoint Presentation</vt:lpstr>
      <vt:lpstr>Results from Prior GSC Grants</vt:lpstr>
      <vt:lpstr>PowerPoint Presentation</vt:lpstr>
      <vt:lpstr>Application: External Opportunity Overview</vt:lpstr>
      <vt:lpstr>PowerPoint Presentation</vt:lpstr>
      <vt:lpstr>Application: External Opportunity Plan</vt:lpstr>
      <vt:lpstr>PowerPoint Presentation</vt:lpstr>
      <vt:lpstr>Signed Agreement Form</vt:lpstr>
      <vt:lpstr>Signed Agreement Form</vt:lpstr>
      <vt:lpstr>Application: Submission</vt:lpstr>
      <vt:lpstr>Application: Submission</vt:lpstr>
      <vt:lpstr>Application: Submission</vt:lpstr>
      <vt:lpstr>Review &amp; Competition</vt:lpstr>
      <vt:lpstr>Review &amp; Competition</vt:lpstr>
      <vt:lpstr>Review Criteria (50 points maximum)</vt:lpstr>
      <vt:lpstr>Review Criteria (50 points maximum)</vt:lpstr>
      <vt:lpstr>Review Criteria (50 points maximum)</vt:lpstr>
      <vt:lpstr>Review Criteria (50 points maximum)</vt:lpstr>
      <vt:lpstr>Award and Requirements</vt:lpstr>
      <vt:lpstr>Finding External Opportunities</vt:lpstr>
      <vt:lpstr>Finding External Ops: Things to Look For</vt:lpstr>
      <vt:lpstr>Finding External Ops: Things to Look For (cont.)</vt:lpstr>
      <vt:lpstr>COS/Pivot Demonstration</vt:lpstr>
      <vt:lpstr>COS/Pivot Demonstration</vt:lpstr>
      <vt:lpstr>COS/Pivot Demonstration</vt:lpstr>
      <vt:lpstr>COS/Pivot Demonstration: Advanced Search</vt:lpstr>
      <vt:lpstr>COS/Pivot Demonstration: Advanced Search</vt:lpstr>
      <vt:lpstr>Advanced Search: Activity Type</vt:lpstr>
      <vt:lpstr>Advanced Search: Activity Type - Results</vt:lpstr>
      <vt:lpstr>Refine Search: Applicant Types</vt:lpstr>
      <vt:lpstr>Refine Search: Applicant Type Results</vt:lpstr>
      <vt:lpstr>Refine Search: Applicant Type Results</vt:lpstr>
      <vt:lpstr>Refine Search: Citizenship/Residency </vt:lpstr>
      <vt:lpstr>Refine Search: Citizenship/Residency Results </vt:lpstr>
      <vt:lpstr>Refine Search: Funding Type</vt:lpstr>
      <vt:lpstr>Refine Search: Funding Type Results</vt:lpstr>
      <vt:lpstr>Refine Search: Keyword</vt:lpstr>
      <vt:lpstr>Refine Search: Keyword Results</vt:lpstr>
      <vt:lpstr>Example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Next?</vt:lpstr>
      <vt:lpstr>What is Next?</vt:lpstr>
      <vt:lpstr>https://news.olemiss.edu/graduate-students-receive-grants-research-efforts/</vt:lpstr>
      <vt:lpstr>Access this presentation online</vt:lpstr>
    </vt:vector>
  </TitlesOfParts>
  <Company>University of Mississippi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Hale</dc:creator>
  <cp:lastModifiedBy>Jason H.</cp:lastModifiedBy>
  <cp:revision>59</cp:revision>
  <dcterms:created xsi:type="dcterms:W3CDTF">2017-02-21T08:52:21Z</dcterms:created>
  <dcterms:modified xsi:type="dcterms:W3CDTF">2019-12-18T18:56:17Z</dcterms:modified>
</cp:coreProperties>
</file>